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6"/>
  </p:notesMasterIdLst>
  <p:handoutMasterIdLst>
    <p:handoutMasterId r:id="rId47"/>
  </p:handoutMasterIdLst>
  <p:sldIdLst>
    <p:sldId id="468" r:id="rId2"/>
    <p:sldId id="676" r:id="rId3"/>
    <p:sldId id="653" r:id="rId4"/>
    <p:sldId id="469" r:id="rId5"/>
    <p:sldId id="515" r:id="rId6"/>
    <p:sldId id="673" r:id="rId7"/>
    <p:sldId id="516" r:id="rId8"/>
    <p:sldId id="519" r:id="rId9"/>
    <p:sldId id="521" r:id="rId10"/>
    <p:sldId id="655" r:id="rId11"/>
    <p:sldId id="654" r:id="rId12"/>
    <p:sldId id="656" r:id="rId13"/>
    <p:sldId id="657" r:id="rId14"/>
    <p:sldId id="563" r:id="rId15"/>
    <p:sldId id="661" r:id="rId16"/>
    <p:sldId id="569" r:id="rId17"/>
    <p:sldId id="680" r:id="rId18"/>
    <p:sldId id="570" r:id="rId19"/>
    <p:sldId id="571" r:id="rId20"/>
    <p:sldId id="572" r:id="rId21"/>
    <p:sldId id="683" r:id="rId22"/>
    <p:sldId id="576" r:id="rId23"/>
    <p:sldId id="583" r:id="rId24"/>
    <p:sldId id="584" r:id="rId25"/>
    <p:sldId id="630" r:id="rId26"/>
    <p:sldId id="631" r:id="rId27"/>
    <p:sldId id="632" r:id="rId28"/>
    <p:sldId id="666" r:id="rId29"/>
    <p:sldId id="667" r:id="rId30"/>
    <p:sldId id="658" r:id="rId31"/>
    <p:sldId id="662" r:id="rId32"/>
    <p:sldId id="675" r:id="rId33"/>
    <p:sldId id="663" r:id="rId34"/>
    <p:sldId id="669" r:id="rId35"/>
    <p:sldId id="671" r:id="rId36"/>
    <p:sldId id="674" r:id="rId37"/>
    <p:sldId id="679" r:id="rId38"/>
    <p:sldId id="668" r:id="rId39"/>
    <p:sldId id="670" r:id="rId40"/>
    <p:sldId id="659" r:id="rId41"/>
    <p:sldId id="672" r:id="rId42"/>
    <p:sldId id="648" r:id="rId43"/>
    <p:sldId id="599" r:id="rId44"/>
    <p:sldId id="650" r:id="rId4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0C8E"/>
    <a:srgbClr val="85DFFF"/>
    <a:srgbClr val="1BE5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501" autoAdjust="0"/>
  </p:normalViewPr>
  <p:slideViewPr>
    <p:cSldViewPr>
      <p:cViewPr varScale="1">
        <p:scale>
          <a:sx n="93" d="100"/>
          <a:sy n="93" d="100"/>
        </p:scale>
        <p:origin x="-91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3.2444991251093652E-2"/>
          <c:y val="0.13666083406240981"/>
          <c:w val="0.57923151793525807"/>
          <c:h val="0.77714129483814987"/>
        </c:manualLayout>
      </c:layout>
      <c:pie3DChart>
        <c:varyColors val="1"/>
        <c:ser>
          <c:idx val="0"/>
          <c:order val="0"/>
          <c:tx>
            <c:strRef>
              <c:f>Sheet1!$B$1</c:f>
              <c:strCache>
                <c:ptCount val="1"/>
                <c:pt idx="0">
                  <c:v>Factors causing failure</c:v>
                </c:pt>
              </c:strCache>
            </c:strRef>
          </c:tx>
          <c:explosion val="25"/>
          <c:dLbls>
            <c:showLegendKey val="0"/>
            <c:showVal val="1"/>
            <c:showCatName val="0"/>
            <c:showSerName val="0"/>
            <c:showPercent val="0"/>
            <c:showBubbleSize val="0"/>
            <c:showLeaderLines val="1"/>
          </c:dLbls>
          <c:cat>
            <c:strRef>
              <c:f>Sheet1!$A$2:$A$8</c:f>
              <c:strCache>
                <c:ptCount val="7"/>
                <c:pt idx="0">
                  <c:v>1. Mythology, hype &amp; tradition -- 30%</c:v>
                </c:pt>
                <c:pt idx="1">
                  <c:v>2. Lack of executive custody, inappropriate governance and policies -- 19%</c:v>
                </c:pt>
                <c:pt idx="2">
                  <c:v>3. Lack of strategic architecture, alignment, etc -- 16%</c:v>
                </c:pt>
                <c:pt idx="3">
                  <c:v>4. Lack of data engineering and poor configuration -- 14%</c:v>
                </c:pt>
                <c:pt idx="4">
                  <c:v>5. Soft issues and change impacts -- 12%</c:v>
                </c:pt>
                <c:pt idx="5">
                  <c:v>6. Lack of an engineering approach, lack of precision, etc -- 6%</c:v>
                </c:pt>
                <c:pt idx="6">
                  <c:v>7. Technology issues -- 3%</c:v>
                </c:pt>
              </c:strCache>
            </c:strRef>
          </c:cat>
          <c:val>
            <c:numRef>
              <c:f>Sheet1!$B$2:$B$8</c:f>
              <c:numCache>
                <c:formatCode>0%</c:formatCode>
                <c:ptCount val="7"/>
                <c:pt idx="0">
                  <c:v>0.30000000000000016</c:v>
                </c:pt>
                <c:pt idx="1">
                  <c:v>0.19</c:v>
                </c:pt>
                <c:pt idx="2">
                  <c:v>0.16</c:v>
                </c:pt>
                <c:pt idx="3">
                  <c:v>0.14000000000000001</c:v>
                </c:pt>
                <c:pt idx="4">
                  <c:v>0.12000000000000002</c:v>
                </c:pt>
                <c:pt idx="5">
                  <c:v>6.0000000000000026E-2</c:v>
                </c:pt>
                <c:pt idx="6">
                  <c:v>3.0000000000000002E-2</c:v>
                </c:pt>
              </c:numCache>
            </c:numRef>
          </c:val>
        </c:ser>
        <c:dLbls>
          <c:showLegendKey val="0"/>
          <c:showVal val="0"/>
          <c:showCatName val="0"/>
          <c:showSerName val="0"/>
          <c:showPercent val="0"/>
          <c:showBubbleSize val="0"/>
          <c:showLeaderLines val="1"/>
        </c:dLbls>
      </c:pie3DChart>
      <c:spPr>
        <a:noFill/>
        <a:ln w="25384">
          <a:noFill/>
        </a:ln>
      </c:spPr>
    </c:plotArea>
    <c:legend>
      <c:legendPos val="r"/>
      <c:layout>
        <c:manualLayout>
          <c:xMode val="edge"/>
          <c:yMode val="edge"/>
          <c:x val="0.59376883237189271"/>
          <c:y val="6.1910405267138403E-2"/>
          <c:w val="0.39789779218774329"/>
          <c:h val="0.93701232261221556"/>
        </c:manualLayout>
      </c:layout>
      <c:overlay val="0"/>
      <c:txPr>
        <a:bodyPr/>
        <a:lstStyle/>
        <a:p>
          <a:pPr>
            <a:defRPr sz="1400" b="0"/>
          </a:pPr>
          <a:endParaRPr lang="en-US"/>
        </a:p>
      </c:txPr>
    </c:legend>
    <c:plotVisOnly val="1"/>
    <c:dispBlanksAs val="zero"/>
    <c:showDLblsOverMax val="0"/>
  </c:chart>
  <c:txPr>
    <a:bodyPr/>
    <a:lstStyle/>
    <a:p>
      <a:pPr>
        <a:defRPr sz="1799">
          <a:solidFill>
            <a:srgbClr val="002060"/>
          </a:solidFill>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3169920" cy="480059"/>
          </a:xfrm>
          <a:prstGeom prst="rect">
            <a:avLst/>
          </a:prstGeom>
        </p:spPr>
        <p:txBody>
          <a:bodyPr vert="horz" lIns="91397" tIns="45699" rIns="91397" bIns="45699" rtlCol="0"/>
          <a:lstStyle>
            <a:lvl1pPr algn="l">
              <a:defRPr sz="1200"/>
            </a:lvl1pPr>
          </a:lstStyle>
          <a:p>
            <a:endParaRPr lang="en-US"/>
          </a:p>
        </p:txBody>
      </p:sp>
      <p:sp>
        <p:nvSpPr>
          <p:cNvPr id="3" name="Date Placeholder 2"/>
          <p:cNvSpPr>
            <a:spLocks noGrp="1"/>
          </p:cNvSpPr>
          <p:nvPr>
            <p:ph type="dt" sz="quarter" idx="1"/>
          </p:nvPr>
        </p:nvSpPr>
        <p:spPr>
          <a:xfrm>
            <a:off x="4143588" y="2"/>
            <a:ext cx="3169920" cy="480059"/>
          </a:xfrm>
          <a:prstGeom prst="rect">
            <a:avLst/>
          </a:prstGeom>
        </p:spPr>
        <p:txBody>
          <a:bodyPr vert="horz" lIns="91397" tIns="45699" rIns="91397" bIns="45699" rtlCol="0"/>
          <a:lstStyle>
            <a:lvl1pPr algn="r">
              <a:defRPr sz="1200"/>
            </a:lvl1pPr>
          </a:lstStyle>
          <a:p>
            <a:fld id="{17A77CA4-5A26-418C-928D-DC38DD8AD0BF}" type="datetimeFigureOut">
              <a:rPr lang="en-US" smtClean="0"/>
              <a:pPr/>
              <a:t>8/18/2014</a:t>
            </a:fld>
            <a:endParaRPr lang="en-US"/>
          </a:p>
        </p:txBody>
      </p:sp>
      <p:sp>
        <p:nvSpPr>
          <p:cNvPr id="4" name="Footer Placeholder 3"/>
          <p:cNvSpPr>
            <a:spLocks noGrp="1"/>
          </p:cNvSpPr>
          <p:nvPr>
            <p:ph type="ftr" sz="quarter" idx="2"/>
          </p:nvPr>
        </p:nvSpPr>
        <p:spPr>
          <a:xfrm>
            <a:off x="5" y="9119476"/>
            <a:ext cx="3169920" cy="480059"/>
          </a:xfrm>
          <a:prstGeom prst="rect">
            <a:avLst/>
          </a:prstGeom>
        </p:spPr>
        <p:txBody>
          <a:bodyPr vert="horz" lIns="91397" tIns="45699" rIns="91397" bIns="45699" rtlCol="0" anchor="b"/>
          <a:lstStyle>
            <a:lvl1pPr algn="l">
              <a:defRPr sz="1200"/>
            </a:lvl1pPr>
          </a:lstStyle>
          <a:p>
            <a:endParaRPr lang="en-US"/>
          </a:p>
        </p:txBody>
      </p:sp>
      <p:sp>
        <p:nvSpPr>
          <p:cNvPr id="5" name="Slide Number Placeholder 4"/>
          <p:cNvSpPr>
            <a:spLocks noGrp="1"/>
          </p:cNvSpPr>
          <p:nvPr>
            <p:ph type="sldNum" sz="quarter" idx="3"/>
          </p:nvPr>
        </p:nvSpPr>
        <p:spPr>
          <a:xfrm>
            <a:off x="4143588" y="9119476"/>
            <a:ext cx="3169920" cy="480059"/>
          </a:xfrm>
          <a:prstGeom prst="rect">
            <a:avLst/>
          </a:prstGeom>
        </p:spPr>
        <p:txBody>
          <a:bodyPr vert="horz" lIns="91397" tIns="45699" rIns="91397" bIns="45699" rtlCol="0" anchor="b"/>
          <a:lstStyle>
            <a:lvl1pPr algn="r">
              <a:defRPr sz="1200"/>
            </a:lvl1pPr>
          </a:lstStyle>
          <a:p>
            <a:fld id="{391D1E21-31E1-4DE2-91BA-D7F45986AAD3}" type="slidenum">
              <a:rPr lang="en-US" smtClean="0"/>
              <a:pPr/>
              <a:t>‹#›</a:t>
            </a:fld>
            <a:endParaRPr lang="en-US"/>
          </a:p>
        </p:txBody>
      </p:sp>
    </p:spTree>
    <p:extLst>
      <p:ext uri="{BB962C8B-B14F-4D97-AF65-F5344CB8AC3E}">
        <p14:creationId xmlns:p14="http://schemas.microsoft.com/office/powerpoint/2010/main" val="3925025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3169920" cy="480059"/>
          </a:xfrm>
          <a:prstGeom prst="rect">
            <a:avLst/>
          </a:prstGeom>
        </p:spPr>
        <p:txBody>
          <a:bodyPr vert="horz" lIns="91397" tIns="45699" rIns="91397" bIns="45699" rtlCol="0"/>
          <a:lstStyle>
            <a:lvl1pPr algn="l">
              <a:defRPr sz="1200"/>
            </a:lvl1pPr>
          </a:lstStyle>
          <a:p>
            <a:endParaRPr lang="en-US"/>
          </a:p>
        </p:txBody>
      </p:sp>
      <p:sp>
        <p:nvSpPr>
          <p:cNvPr id="3" name="Date Placeholder 2"/>
          <p:cNvSpPr>
            <a:spLocks noGrp="1"/>
          </p:cNvSpPr>
          <p:nvPr>
            <p:ph type="dt" idx="1"/>
          </p:nvPr>
        </p:nvSpPr>
        <p:spPr>
          <a:xfrm>
            <a:off x="4143588" y="2"/>
            <a:ext cx="3169920" cy="480059"/>
          </a:xfrm>
          <a:prstGeom prst="rect">
            <a:avLst/>
          </a:prstGeom>
        </p:spPr>
        <p:txBody>
          <a:bodyPr vert="horz" lIns="91397" tIns="45699" rIns="91397" bIns="45699" rtlCol="0"/>
          <a:lstStyle>
            <a:lvl1pPr algn="r">
              <a:defRPr sz="1200"/>
            </a:lvl1pPr>
          </a:lstStyle>
          <a:p>
            <a:fld id="{E59CE0CE-7E16-4FE7-AE57-724E757EAEF9}" type="datetimeFigureOut">
              <a:rPr lang="en-US" smtClean="0"/>
              <a:pPr/>
              <a:t>8/18/2014</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1397" tIns="45699" rIns="91397" bIns="45699"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1397" tIns="45699" rIns="91397" bIns="4569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5" y="9119476"/>
            <a:ext cx="3169920" cy="480059"/>
          </a:xfrm>
          <a:prstGeom prst="rect">
            <a:avLst/>
          </a:prstGeom>
        </p:spPr>
        <p:txBody>
          <a:bodyPr vert="horz" lIns="91397" tIns="45699" rIns="91397" bIns="45699"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6"/>
            <a:ext cx="3169920" cy="480059"/>
          </a:xfrm>
          <a:prstGeom prst="rect">
            <a:avLst/>
          </a:prstGeom>
        </p:spPr>
        <p:txBody>
          <a:bodyPr vert="horz" lIns="91397" tIns="45699" rIns="91397" bIns="45699" rtlCol="0" anchor="b"/>
          <a:lstStyle>
            <a:lvl1pPr algn="r">
              <a:defRPr sz="1200"/>
            </a:lvl1pPr>
          </a:lstStyle>
          <a:p>
            <a:fld id="{75C5ED17-03FB-4DB8-A22A-17A7A5E85B92}" type="slidenum">
              <a:rPr lang="en-US" smtClean="0"/>
              <a:pPr/>
              <a:t>‹#›</a:t>
            </a:fld>
            <a:endParaRPr lang="en-US"/>
          </a:p>
        </p:txBody>
      </p:sp>
    </p:spTree>
    <p:extLst>
      <p:ext uri="{BB962C8B-B14F-4D97-AF65-F5344CB8AC3E}">
        <p14:creationId xmlns:p14="http://schemas.microsoft.com/office/powerpoint/2010/main" val="1671640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NB remember to have a chair to stand on</a:t>
            </a:r>
          </a:p>
          <a:p>
            <a:endParaRPr lang="en-ZA" dirty="0" smtClean="0"/>
          </a:p>
          <a:p>
            <a:r>
              <a:rPr lang="en-ZA" dirty="0" smtClean="0"/>
              <a:t>Make sure to take the CRITICAL FACTORS BOOK with you </a:t>
            </a:r>
          </a:p>
          <a:p>
            <a:endParaRPr lang="en-ZA" dirty="0" smtClean="0"/>
          </a:p>
          <a:p>
            <a:r>
              <a:rPr lang="en-ZA" dirty="0" smtClean="0"/>
              <a:t>An engineer with a PhD in engineering</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5AD6A9-8310-423C-BC85-B785AD0A1D2C}" type="slidenum">
              <a:rPr lang="en-US"/>
              <a:pPr fontAlgn="base">
                <a:spcBef>
                  <a:spcPct val="0"/>
                </a:spcBef>
                <a:spcAft>
                  <a:spcPct val="0"/>
                </a:spcAft>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35DF64-DE4A-40B9-A9A9-0C7F712444CF}" type="slidenum">
              <a:rPr lang="en-US"/>
              <a:pPr fontAlgn="base">
                <a:spcBef>
                  <a:spcPct val="0"/>
                </a:spcBef>
                <a:spcAft>
                  <a:spcPct val="0"/>
                </a:spcAft>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50765" indent="-288756" eaLnBrk="0" hangingPunct="0">
              <a:defRPr sz="2400">
                <a:solidFill>
                  <a:schemeClr val="tx1"/>
                </a:solidFill>
                <a:latin typeface="Times New Roman" pitchFamily="18" charset="0"/>
              </a:defRPr>
            </a:lvl2pPr>
            <a:lvl3pPr marL="1155023" indent="-231005" eaLnBrk="0" hangingPunct="0">
              <a:defRPr sz="2400">
                <a:solidFill>
                  <a:schemeClr val="tx1"/>
                </a:solidFill>
                <a:latin typeface="Times New Roman" pitchFamily="18" charset="0"/>
              </a:defRPr>
            </a:lvl3pPr>
            <a:lvl4pPr marL="1617032" indent="-231005" eaLnBrk="0" hangingPunct="0">
              <a:defRPr sz="2400">
                <a:solidFill>
                  <a:schemeClr val="tx1"/>
                </a:solidFill>
                <a:latin typeface="Times New Roman" pitchFamily="18" charset="0"/>
              </a:defRPr>
            </a:lvl4pPr>
            <a:lvl5pPr marL="2079041" indent="-231005" eaLnBrk="0" hangingPunct="0">
              <a:defRPr sz="2400">
                <a:solidFill>
                  <a:schemeClr val="tx1"/>
                </a:solidFill>
                <a:latin typeface="Times New Roman" pitchFamily="18" charset="0"/>
              </a:defRPr>
            </a:lvl5pPr>
            <a:lvl6pPr marL="2541051" indent="-231005" eaLnBrk="0" fontAlgn="base" hangingPunct="0">
              <a:spcBef>
                <a:spcPct val="0"/>
              </a:spcBef>
              <a:spcAft>
                <a:spcPct val="0"/>
              </a:spcAft>
              <a:defRPr sz="2400">
                <a:solidFill>
                  <a:schemeClr val="tx1"/>
                </a:solidFill>
                <a:latin typeface="Times New Roman" pitchFamily="18" charset="0"/>
              </a:defRPr>
            </a:lvl6pPr>
            <a:lvl7pPr marL="3003060" indent="-231005" eaLnBrk="0" fontAlgn="base" hangingPunct="0">
              <a:spcBef>
                <a:spcPct val="0"/>
              </a:spcBef>
              <a:spcAft>
                <a:spcPct val="0"/>
              </a:spcAft>
              <a:defRPr sz="2400">
                <a:solidFill>
                  <a:schemeClr val="tx1"/>
                </a:solidFill>
                <a:latin typeface="Times New Roman" pitchFamily="18" charset="0"/>
              </a:defRPr>
            </a:lvl7pPr>
            <a:lvl8pPr marL="3465069" indent="-231005" eaLnBrk="0" fontAlgn="base" hangingPunct="0">
              <a:spcBef>
                <a:spcPct val="0"/>
              </a:spcBef>
              <a:spcAft>
                <a:spcPct val="0"/>
              </a:spcAft>
              <a:defRPr sz="2400">
                <a:solidFill>
                  <a:schemeClr val="tx1"/>
                </a:solidFill>
                <a:latin typeface="Times New Roman" pitchFamily="18" charset="0"/>
              </a:defRPr>
            </a:lvl8pPr>
            <a:lvl9pPr marL="3927078" indent="-231005" eaLnBrk="0" fontAlgn="base" hangingPunct="0">
              <a:spcBef>
                <a:spcPct val="0"/>
              </a:spcBef>
              <a:spcAft>
                <a:spcPct val="0"/>
              </a:spcAft>
              <a:defRPr sz="2400">
                <a:solidFill>
                  <a:schemeClr val="tx1"/>
                </a:solidFill>
                <a:latin typeface="Times New Roman" pitchFamily="18" charset="0"/>
              </a:defRPr>
            </a:lvl9pPr>
          </a:lstStyle>
          <a:p>
            <a:pPr eaLnBrk="1" hangingPunct="1"/>
            <a:fld id="{5EE44387-ACF7-4C0B-A983-96E5E8CF8D4A}" type="slidenum">
              <a:rPr lang="en-US" sz="1300"/>
              <a:pPr eaLnBrk="1" hangingPunct="1"/>
              <a:t>15</a:t>
            </a:fld>
            <a:endParaRPr lang="en-US" sz="13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79D96DB-9BE0-4CBB-8655-DD2D101E4AA4}" type="slidenum">
              <a:rPr lang="en-US"/>
              <a:pPr fontAlgn="base">
                <a:spcBef>
                  <a:spcPct val="0"/>
                </a:spcBef>
                <a:spcAft>
                  <a:spcPct val="0"/>
                </a:spcAft>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79D96DB-9BE0-4CBB-8655-DD2D101E4AA4}" type="slidenum">
              <a:rPr lang="en-US"/>
              <a:pPr fontAlgn="base">
                <a:spcBef>
                  <a:spcPct val="0"/>
                </a:spcBef>
                <a:spcAft>
                  <a:spcPct val="0"/>
                </a:spcAft>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3725">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50765" indent="-288756" eaLnBrk="0" hangingPunct="0">
              <a:defRPr sz="2400">
                <a:solidFill>
                  <a:schemeClr val="tx1"/>
                </a:solidFill>
                <a:latin typeface="Times New Roman" pitchFamily="18" charset="0"/>
              </a:defRPr>
            </a:lvl2pPr>
            <a:lvl3pPr marL="1155023" indent="-231005" eaLnBrk="0" hangingPunct="0">
              <a:defRPr sz="2400">
                <a:solidFill>
                  <a:schemeClr val="tx1"/>
                </a:solidFill>
                <a:latin typeface="Times New Roman" pitchFamily="18" charset="0"/>
              </a:defRPr>
            </a:lvl3pPr>
            <a:lvl4pPr marL="1617032" indent="-231005" eaLnBrk="0" hangingPunct="0">
              <a:defRPr sz="2400">
                <a:solidFill>
                  <a:schemeClr val="tx1"/>
                </a:solidFill>
                <a:latin typeface="Times New Roman" pitchFamily="18" charset="0"/>
              </a:defRPr>
            </a:lvl4pPr>
            <a:lvl5pPr marL="2079041" indent="-231005" eaLnBrk="0" hangingPunct="0">
              <a:defRPr sz="2400">
                <a:solidFill>
                  <a:schemeClr val="tx1"/>
                </a:solidFill>
                <a:latin typeface="Times New Roman" pitchFamily="18" charset="0"/>
              </a:defRPr>
            </a:lvl5pPr>
            <a:lvl6pPr marL="2541051" indent="-231005" eaLnBrk="0" fontAlgn="base" hangingPunct="0">
              <a:spcBef>
                <a:spcPct val="0"/>
              </a:spcBef>
              <a:spcAft>
                <a:spcPct val="0"/>
              </a:spcAft>
              <a:defRPr sz="2400">
                <a:solidFill>
                  <a:schemeClr val="tx1"/>
                </a:solidFill>
                <a:latin typeface="Times New Roman" pitchFamily="18" charset="0"/>
              </a:defRPr>
            </a:lvl6pPr>
            <a:lvl7pPr marL="3003060" indent="-231005" eaLnBrk="0" fontAlgn="base" hangingPunct="0">
              <a:spcBef>
                <a:spcPct val="0"/>
              </a:spcBef>
              <a:spcAft>
                <a:spcPct val="0"/>
              </a:spcAft>
              <a:defRPr sz="2400">
                <a:solidFill>
                  <a:schemeClr val="tx1"/>
                </a:solidFill>
                <a:latin typeface="Times New Roman" pitchFamily="18" charset="0"/>
              </a:defRPr>
            </a:lvl7pPr>
            <a:lvl8pPr marL="3465069" indent="-231005" eaLnBrk="0" fontAlgn="base" hangingPunct="0">
              <a:spcBef>
                <a:spcPct val="0"/>
              </a:spcBef>
              <a:spcAft>
                <a:spcPct val="0"/>
              </a:spcAft>
              <a:defRPr sz="2400">
                <a:solidFill>
                  <a:schemeClr val="tx1"/>
                </a:solidFill>
                <a:latin typeface="Times New Roman" pitchFamily="18" charset="0"/>
              </a:defRPr>
            </a:lvl8pPr>
            <a:lvl9pPr marL="3927078" indent="-231005" eaLnBrk="0" fontAlgn="base" hangingPunct="0">
              <a:spcBef>
                <a:spcPct val="0"/>
              </a:spcBef>
              <a:spcAft>
                <a:spcPct val="0"/>
              </a:spcAft>
              <a:defRPr sz="2400">
                <a:solidFill>
                  <a:schemeClr val="tx1"/>
                </a:solidFill>
                <a:latin typeface="Times New Roman" pitchFamily="18" charset="0"/>
              </a:defRPr>
            </a:lvl9pPr>
          </a:lstStyle>
          <a:p>
            <a:pPr eaLnBrk="1" hangingPunct="1"/>
            <a:fld id="{8A00049D-A8C9-44F7-BFED-1711EF7F0902}" type="slidenum">
              <a:rPr lang="en-US" sz="1300"/>
              <a:pPr eaLnBrk="1" hangingPunct="1"/>
              <a:t>28</a:t>
            </a:fld>
            <a:endParaRPr lang="en-US" sz="130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3973">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3973">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3973">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3725">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28FEA4-6089-4B11-9EDF-820B36A781A3}" type="slidenum">
              <a:rPr lang="en-US" smtClean="0"/>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An industry in Crisis -- Quote from Duncan McLeod, Financial Mail, 28 March 2008 -- </a:t>
            </a:r>
            <a:r>
              <a:rPr lang="en-US" dirty="0" smtClean="0"/>
              <a:t>Seven years and half a billion dollars  -- Dow Chemicals Company -- $400 million – Nike -- Disney -- $878 million </a:t>
            </a:r>
          </a:p>
          <a:p>
            <a:r>
              <a:rPr lang="en-US" dirty="0" smtClean="0"/>
              <a:t>-- </a:t>
            </a:r>
            <a:r>
              <a:rPr lang="en-ZA" dirty="0" smtClean="0"/>
              <a:t>70% of business IT projects fail</a:t>
            </a:r>
            <a:r>
              <a:rPr lang="en-ZA" baseline="0" dirty="0" smtClean="0"/>
              <a:t> outright – another 20% materially fail to meet the business expectation – 70% of BPR projects fail and 90% of strategic plans fail to deliver</a:t>
            </a:r>
            <a:endParaRPr lang="en-ZA" dirty="0" smtClean="0"/>
          </a:p>
          <a:p>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069">
              <a:defRPr/>
            </a:pPr>
            <a:r>
              <a:rPr lang="en-US" dirty="0" smtClean="0"/>
              <a:t>Professor Richard Nolan states that "I.T. is the next corporate disaster waiting to happen”</a:t>
            </a:r>
          </a:p>
          <a:p>
            <a:pPr defTabSz="914069">
              <a:defRPr/>
            </a:pPr>
            <a:r>
              <a:rPr lang="en-ZA" dirty="0" smtClean="0"/>
              <a:t>And</a:t>
            </a:r>
            <a:r>
              <a:rPr lang="en-ZA" baseline="0" dirty="0" smtClean="0"/>
              <a:t> postulates that soon there will be an Enron level corporate failure</a:t>
            </a:r>
          </a:p>
          <a:p>
            <a:pPr defTabSz="914069">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DC334A-51BB-499F-9233-BE93F9494F31}" type="datetime1">
              <a:rPr lang="en-US" smtClean="0"/>
              <a:t>8/18/2014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D362F5-F856-4949-9BB1-2DAD47EE6D65}" type="datetime1">
              <a:rPr lang="en-US" smtClean="0"/>
              <a:t>8/18/2014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C24E0-8144-4E28-84F2-905CCE0A4CDE}" type="datetime1">
              <a:rPr lang="en-US" smtClean="0"/>
              <a:t>8/18/2014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1FBE53-162B-43AB-A2E4-94573E3ED119}" type="datetime1">
              <a:rPr lang="en-US" smtClean="0"/>
              <a:t>8/18/2014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709287-4FDC-4ACC-B11C-A7AE0E6AD3CE}" type="datetime1">
              <a:rPr lang="en-US" smtClean="0"/>
              <a:t>8/18/2014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1B140E-DFB6-4C77-8499-33CCF1FE38F0}" type="datetime1">
              <a:rPr lang="en-US" smtClean="0"/>
              <a:t>8/18/2014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24C0F3-3454-45DF-832C-82F2D19D7F1D}" type="datetime1">
              <a:rPr lang="en-US" smtClean="0"/>
              <a:t>8/18/2014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F2940C-31E3-41F5-B2B3-4B5780E533D4}" type="datetime1">
              <a:rPr lang="en-US" smtClean="0"/>
              <a:t>8/18/2014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EDB60-133A-4B06-9025-E88C489F4974}" type="datetime1">
              <a:rPr lang="en-US" smtClean="0"/>
              <a:t>8/18/2014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AB9848-6701-4806-AAFC-09F01DA4BF4C}" type="datetime1">
              <a:rPr lang="en-US" smtClean="0"/>
              <a:t>8/18/2014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259248-84AB-44E3-B010-B5950A6646E7}" type="datetime1">
              <a:rPr lang="en-US" smtClean="0"/>
              <a:t>8/18/2014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7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9CE52F-A0A0-49D6-8705-A2D49B19F4A9}" type="datetime1">
              <a:rPr lang="en-US" smtClean="0"/>
              <a:t>8/18/2014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9D035-6A94-4569-9779-E840D39ECC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2.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hyperlink" Target="mailto:James@Webinars-at-JARA.com"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james-a-robertson-and-associates.com/" TargetMode="External"/><Relationship Id="rId7"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hyperlink" Target="http://za.linkedin.com/in/DrJamesARobertsonERPDoctor" TargetMode="External"/><Relationship Id="rId4" Type="http://schemas.openxmlformats.org/officeDocument/2006/relationships/hyperlink" Target="mailto:James@JamesARobertson.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Stock_000004319108Medium.jpg"/>
          <p:cNvPicPr>
            <a:picLocks noChangeAspect="1"/>
          </p:cNvPicPr>
          <p:nvPr/>
        </p:nvPicPr>
        <p:blipFill>
          <a:blip r:embed="rId3" cstate="print"/>
          <a:stretch>
            <a:fillRect/>
          </a:stretch>
        </p:blipFill>
        <p:spPr>
          <a:xfrm>
            <a:off x="0" y="1513400"/>
            <a:ext cx="9180512" cy="5344600"/>
          </a:xfrm>
          <a:prstGeom prst="rect">
            <a:avLst/>
          </a:prstGeom>
        </p:spPr>
      </p:pic>
      <p:sp>
        <p:nvSpPr>
          <p:cNvPr id="10" name="TextBox 9"/>
          <p:cNvSpPr txBox="1"/>
          <p:nvPr/>
        </p:nvSpPr>
        <p:spPr>
          <a:xfrm>
            <a:off x="486026" y="5373216"/>
            <a:ext cx="3786214" cy="1046440"/>
          </a:xfrm>
          <a:prstGeom prst="rect">
            <a:avLst/>
          </a:prstGeom>
          <a:solidFill>
            <a:schemeClr val="tx2">
              <a:lumMod val="40000"/>
              <a:lumOff val="60000"/>
            </a:schemeClr>
          </a:solidFill>
        </p:spPr>
        <p:txBody>
          <a:bodyPr wrap="square" rtlCol="0">
            <a:spAutoFit/>
          </a:bodyPr>
          <a:lstStyle/>
          <a:p>
            <a:r>
              <a:rPr lang="en-ZA" b="1" dirty="0" smtClean="0">
                <a:latin typeface="Verdana" pitchFamily="34" charset="0"/>
              </a:rPr>
              <a:t>Dr James Robertson PrEng</a:t>
            </a:r>
          </a:p>
          <a:p>
            <a:endParaRPr lang="en-ZA" sz="1600" b="1" dirty="0" smtClean="0">
              <a:latin typeface="Verdana" pitchFamily="34" charset="0"/>
            </a:endParaRPr>
          </a:p>
          <a:p>
            <a:r>
              <a:rPr lang="en-ZA" sz="1400" b="1" dirty="0" smtClean="0"/>
              <a:t>Copyright 2004 through 2012</a:t>
            </a:r>
            <a:endParaRPr lang="en-ZA" sz="1400" b="1" dirty="0">
              <a:latin typeface="Verdana" pitchFamily="34" charset="0"/>
            </a:endParaRPr>
          </a:p>
          <a:p>
            <a:r>
              <a:rPr lang="en-ZA" sz="1400" b="1" dirty="0" smtClean="0">
                <a:latin typeface="Verdana" pitchFamily="34" charset="0"/>
              </a:rPr>
              <a:t>James@JamesARobertson.com</a:t>
            </a:r>
            <a:endParaRPr lang="en-US" sz="1400" b="1" dirty="0">
              <a:latin typeface="Verdana" pitchFamily="34" charset="0"/>
            </a:endParaRPr>
          </a:p>
        </p:txBody>
      </p:sp>
      <p:sp>
        <p:nvSpPr>
          <p:cNvPr id="8" name="Title 1"/>
          <p:cNvSpPr txBox="1">
            <a:spLocks/>
          </p:cNvSpPr>
          <p:nvPr/>
        </p:nvSpPr>
        <p:spPr>
          <a:xfrm>
            <a:off x="571472" y="285728"/>
            <a:ext cx="7000924"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James A Robertson</a:t>
            </a:r>
            <a:r>
              <a:rPr kumimoji="0" lang="en-ZA" sz="2400" b="1" i="0" u="none" strike="noStrike" kern="1200" cap="none" spc="0" normalizeH="0" noProof="0" dirty="0" smtClean="0">
                <a:ln>
                  <a:noFill/>
                </a:ln>
                <a:solidFill>
                  <a:srgbClr val="002060"/>
                </a:solidFill>
                <a:effectLst/>
                <a:uLnTx/>
                <a:uFillTx/>
                <a:latin typeface="+mj-lt"/>
                <a:ea typeface="+mj-ea"/>
                <a:cs typeface="+mj-cs"/>
              </a:rPr>
              <a:t> and Associates</a:t>
            </a:r>
          </a:p>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baseline="0" dirty="0" smtClean="0">
                <a:solidFill>
                  <a:srgbClr val="002060"/>
                </a:solidFill>
                <a:latin typeface="+mj-lt"/>
                <a:ea typeface="+mj-ea"/>
                <a:cs typeface="+mj-cs"/>
              </a:rPr>
              <a:t>Effective Strategic Business Solutions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11" name="TextBox 10"/>
          <p:cNvSpPr txBox="1"/>
          <p:nvPr/>
        </p:nvSpPr>
        <p:spPr>
          <a:xfrm>
            <a:off x="1853476" y="1628800"/>
            <a:ext cx="5688631" cy="1200329"/>
          </a:xfrm>
          <a:prstGeom prst="rect">
            <a:avLst/>
          </a:prstGeom>
          <a:solidFill>
            <a:schemeClr val="tx2">
              <a:lumMod val="40000"/>
              <a:lumOff val="60000"/>
              <a:alpha val="65000"/>
            </a:schemeClr>
          </a:solidFill>
        </p:spPr>
        <p:txBody>
          <a:bodyPr wrap="square" rtlCol="0">
            <a:spAutoFit/>
          </a:bodyPr>
          <a:lstStyle/>
          <a:p>
            <a:pPr algn="ctr"/>
            <a:r>
              <a:rPr lang="en-US" sz="2400" b="1" dirty="0">
                <a:solidFill>
                  <a:srgbClr val="002060"/>
                </a:solidFill>
                <a:latin typeface="Verdana" pitchFamily="34" charset="0"/>
              </a:rPr>
              <a:t>Simple steps to increase the strategic value from your ERP investment</a:t>
            </a:r>
          </a:p>
        </p:txBody>
      </p:sp>
      <p:sp>
        <p:nvSpPr>
          <p:cNvPr id="6" name="TextBox 5"/>
          <p:cNvSpPr txBox="1"/>
          <p:nvPr/>
        </p:nvSpPr>
        <p:spPr>
          <a:xfrm>
            <a:off x="2286000" y="3308791"/>
            <a:ext cx="4608512" cy="1046440"/>
          </a:xfrm>
          <a:prstGeom prst="rect">
            <a:avLst/>
          </a:prstGeom>
          <a:solidFill>
            <a:schemeClr val="tx2">
              <a:lumMod val="40000"/>
              <a:lumOff val="60000"/>
              <a:alpha val="65000"/>
            </a:schemeClr>
          </a:solidFill>
        </p:spPr>
        <p:txBody>
          <a:bodyPr wrap="square" rtlCol="0">
            <a:spAutoFit/>
          </a:bodyPr>
          <a:lstStyle/>
          <a:p>
            <a:pPr algn="ctr"/>
            <a:r>
              <a:rPr lang="en-US" sz="2400" b="1" dirty="0" smtClean="0">
                <a:solidFill>
                  <a:srgbClr val="002060"/>
                </a:solidFill>
                <a:latin typeface="Verdana" pitchFamily="34" charset="0"/>
              </a:rPr>
              <a:t>Live On-line Presentation (Webinar)</a:t>
            </a:r>
          </a:p>
          <a:p>
            <a:pPr algn="ctr"/>
            <a:r>
              <a:rPr lang="en-US" sz="1400" b="1" dirty="0" smtClean="0">
                <a:solidFill>
                  <a:srgbClr val="002060"/>
                </a:solidFill>
                <a:latin typeface="Verdana" pitchFamily="34" charset="0"/>
              </a:rPr>
              <a:t>07 December 2012</a:t>
            </a:r>
            <a:endParaRPr lang="en-US" sz="1400" b="1" dirty="0">
              <a:solidFill>
                <a:srgbClr val="002060"/>
              </a:solidFill>
              <a:latin typeface="Verdan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Make your ERP work for you</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928802"/>
            <a:ext cx="8143932" cy="1200329"/>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bg1">
                    <a:lumMod val="65000"/>
                  </a:schemeClr>
                </a:solidFill>
              </a:rPr>
              <a:t>Most executives are FRUSTRATED</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dirty="0" smtClean="0">
                <a:solidFill>
                  <a:schemeClr val="tx2"/>
                </a:solidFill>
              </a:rPr>
              <a:t>Why?</a:t>
            </a:r>
          </a:p>
          <a:p>
            <a:pPr marL="342900" indent="-342900">
              <a:buClr>
                <a:schemeClr val="tx2"/>
              </a:buClr>
              <a:buFont typeface="+mj-lt"/>
              <a:buAutoNum type="arabicPeriod"/>
            </a:pP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10</a:t>
            </a:fld>
            <a:endParaRPr lang="en-US"/>
          </a:p>
        </p:txBody>
      </p:sp>
    </p:spTree>
    <p:extLst>
      <p:ext uri="{BB962C8B-B14F-4D97-AF65-F5344CB8AC3E}">
        <p14:creationId xmlns:p14="http://schemas.microsoft.com/office/powerpoint/2010/main" val="170777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0" y="1143000"/>
          <a:ext cx="9001125" cy="5715000"/>
        </p:xfrm>
        <a:graphic>
          <a:graphicData uri="http://schemas.openxmlformats.org/drawingml/2006/chart">
            <c:chart xmlns:c="http://schemas.openxmlformats.org/drawingml/2006/chart" xmlns:r="http://schemas.openxmlformats.org/officeDocument/2006/relationships" r:id="rId3"/>
          </a:graphicData>
        </a:graphic>
      </p:graphicFrame>
      <p:sp>
        <p:nvSpPr>
          <p:cNvPr id="41987"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smtClean="0">
                <a:solidFill>
                  <a:srgbClr val="002060"/>
                </a:solidFill>
                <a:latin typeface="Verdana" pitchFamily="34" charset="0"/>
              </a:rPr>
              <a:t>Factors </a:t>
            </a:r>
            <a:r>
              <a:rPr lang="en-US" sz="2400" b="1" dirty="0">
                <a:solidFill>
                  <a:srgbClr val="002060"/>
                </a:solidFill>
                <a:latin typeface="Verdana" pitchFamily="34" charset="0"/>
              </a:rPr>
              <a:t>causing </a:t>
            </a:r>
            <a:r>
              <a:rPr lang="en-US" sz="2400" b="1" dirty="0" err="1">
                <a:solidFill>
                  <a:srgbClr val="002060"/>
                </a:solidFill>
                <a:latin typeface="Verdana" pitchFamily="34" charset="0"/>
              </a:rPr>
              <a:t>ERP</a:t>
            </a:r>
            <a:r>
              <a:rPr lang="en-US" sz="2400" b="1" dirty="0">
                <a:solidFill>
                  <a:srgbClr val="002060"/>
                </a:solidFill>
                <a:latin typeface="Verdana" pitchFamily="34" charset="0"/>
              </a:rPr>
              <a:t> failure</a:t>
            </a:r>
          </a:p>
          <a:p>
            <a:endParaRPr lang="en-US" sz="2400" b="1" dirty="0">
              <a:solidFill>
                <a:srgbClr val="002060"/>
              </a:solidFill>
              <a:latin typeface="Verdana" pitchFamily="34" charset="0"/>
            </a:endParaRPr>
          </a:p>
        </p:txBody>
      </p:sp>
      <p:sp>
        <p:nvSpPr>
          <p:cNvPr id="9" name="Rectangle 8"/>
          <p:cNvSpPr/>
          <p:nvPr/>
        </p:nvSpPr>
        <p:spPr>
          <a:xfrm>
            <a:off x="5357818" y="2285992"/>
            <a:ext cx="3786182" cy="45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57818" y="3071810"/>
            <a:ext cx="3786182" cy="3786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57818" y="3857628"/>
            <a:ext cx="3786182" cy="3000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357818" y="4572008"/>
            <a:ext cx="3786182" cy="2285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357818" y="5357826"/>
            <a:ext cx="3786182" cy="1500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357818" y="6072206"/>
            <a:ext cx="3786182" cy="785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357818" y="1500174"/>
            <a:ext cx="3786182" cy="535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19904817">
            <a:off x="-257390" y="3168865"/>
            <a:ext cx="9579522" cy="1323439"/>
          </a:xfrm>
          <a:prstGeom prst="rect">
            <a:avLst/>
          </a:prstGeom>
          <a:noFill/>
        </p:spPr>
        <p:txBody>
          <a:bodyPr wrap="square" rtlCol="0">
            <a:spAutoFit/>
          </a:bodyPr>
          <a:lstStyle/>
          <a:p>
            <a:pPr algn="ctr"/>
            <a:r>
              <a:rPr lang="en-ZA" sz="4000" dirty="0" smtClean="0">
                <a:solidFill>
                  <a:srgbClr val="FF0000"/>
                </a:solidFill>
              </a:rPr>
              <a:t>Weak content engineering is the most tangible factor causing failure</a:t>
            </a:r>
            <a:endParaRPr lang="en-US" sz="4000" dirty="0">
              <a:solidFill>
                <a:srgbClr val="FF0000"/>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11</a:t>
            </a:fld>
            <a:endParaRPr lang="en-US"/>
          </a:p>
        </p:txBody>
      </p:sp>
    </p:spTree>
    <p:extLst>
      <p:ext uri="{BB962C8B-B14F-4D97-AF65-F5344CB8AC3E}">
        <p14:creationId xmlns:p14="http://schemas.microsoft.com/office/powerpoint/2010/main" val="195457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3000"/>
                                        <p:tgtEl>
                                          <p:spTgt spid="18"/>
                                        </p:tgtEl>
                                      </p:cBhvr>
                                    </p:animEffect>
                                    <p:set>
                                      <p:cBhvr>
                                        <p:cTn id="12" dur="1" fill="hold">
                                          <p:stCondLst>
                                            <p:cond delay="2999"/>
                                          </p:stCondLst>
                                        </p:cTn>
                                        <p:tgtEl>
                                          <p:spTgt spid="18"/>
                                        </p:tgtEl>
                                        <p:attrNameLst>
                                          <p:attrName>style.visibility</p:attrName>
                                        </p:attrNameLst>
                                      </p:cBhvr>
                                      <p:to>
                                        <p:strVal val="hidden"/>
                                      </p:to>
                                    </p:set>
                                  </p:childTnLst>
                                </p:cTn>
                              </p:par>
                            </p:childTnLst>
                          </p:cTn>
                        </p:par>
                        <p:par>
                          <p:cTn id="13" fill="hold">
                            <p:stCondLst>
                              <p:cond delay="3000"/>
                            </p:stCondLst>
                            <p:childTnLst>
                              <p:par>
                                <p:cTn id="14" presetID="10" presetClass="exit" presetSubtype="0" fill="hold" grpId="0" nodeType="afterEffect">
                                  <p:stCondLst>
                                    <p:cond delay="0"/>
                                  </p:stCondLst>
                                  <p:childTnLst>
                                    <p:animEffect transition="out" filter="fade">
                                      <p:cBhvr>
                                        <p:cTn id="15" dur="3000"/>
                                        <p:tgtEl>
                                          <p:spTgt spid="9"/>
                                        </p:tgtEl>
                                      </p:cBhvr>
                                    </p:animEffect>
                                    <p:set>
                                      <p:cBhvr>
                                        <p:cTn id="16" dur="1" fill="hold">
                                          <p:stCondLst>
                                            <p:cond delay="2999"/>
                                          </p:stCondLst>
                                        </p:cTn>
                                        <p:tgtEl>
                                          <p:spTgt spid="9"/>
                                        </p:tgtEl>
                                        <p:attrNameLst>
                                          <p:attrName>style.visibility</p:attrName>
                                        </p:attrNameLst>
                                      </p:cBhvr>
                                      <p:to>
                                        <p:strVal val="hidden"/>
                                      </p:to>
                                    </p:set>
                                  </p:childTnLst>
                                </p:cTn>
                              </p:par>
                            </p:childTnLst>
                          </p:cTn>
                        </p:par>
                        <p:par>
                          <p:cTn id="17" fill="hold">
                            <p:stCondLst>
                              <p:cond delay="6000"/>
                            </p:stCondLst>
                            <p:childTnLst>
                              <p:par>
                                <p:cTn id="18" presetID="10" presetClass="exit" presetSubtype="0" fill="hold" grpId="0" nodeType="afterEffect">
                                  <p:stCondLst>
                                    <p:cond delay="0"/>
                                  </p:stCondLst>
                                  <p:childTnLst>
                                    <p:animEffect transition="out" filter="fade">
                                      <p:cBhvr>
                                        <p:cTn id="19" dur="3000"/>
                                        <p:tgtEl>
                                          <p:spTgt spid="10"/>
                                        </p:tgtEl>
                                      </p:cBhvr>
                                    </p:animEffect>
                                    <p:set>
                                      <p:cBhvr>
                                        <p:cTn id="20" dur="1" fill="hold">
                                          <p:stCondLst>
                                            <p:cond delay="2999"/>
                                          </p:stCondLst>
                                        </p:cTn>
                                        <p:tgtEl>
                                          <p:spTgt spid="10"/>
                                        </p:tgtEl>
                                        <p:attrNameLst>
                                          <p:attrName>style.visibility</p:attrName>
                                        </p:attrNameLst>
                                      </p:cBhvr>
                                      <p:to>
                                        <p:strVal val="hidden"/>
                                      </p:to>
                                    </p:set>
                                  </p:childTnLst>
                                </p:cTn>
                              </p:par>
                            </p:childTnLst>
                          </p:cTn>
                        </p:par>
                        <p:par>
                          <p:cTn id="21" fill="hold">
                            <p:stCondLst>
                              <p:cond delay="9000"/>
                            </p:stCondLst>
                            <p:childTnLst>
                              <p:par>
                                <p:cTn id="22" presetID="10" presetClass="exit" presetSubtype="0" fill="hold" grpId="0" nodeType="afterEffect">
                                  <p:stCondLst>
                                    <p:cond delay="0"/>
                                  </p:stCondLst>
                                  <p:childTnLst>
                                    <p:animEffect transition="out" filter="fade">
                                      <p:cBhvr>
                                        <p:cTn id="23" dur="3000"/>
                                        <p:tgtEl>
                                          <p:spTgt spid="11"/>
                                        </p:tgtEl>
                                      </p:cBhvr>
                                    </p:animEffect>
                                    <p:set>
                                      <p:cBhvr>
                                        <p:cTn id="24" dur="1" fill="hold">
                                          <p:stCondLst>
                                            <p:cond delay="2999"/>
                                          </p:stCondLst>
                                        </p:cTn>
                                        <p:tgtEl>
                                          <p:spTgt spid="11"/>
                                        </p:tgtEl>
                                        <p:attrNameLst>
                                          <p:attrName>style.visibility</p:attrName>
                                        </p:attrNameLst>
                                      </p:cBhvr>
                                      <p:to>
                                        <p:strVal val="hidden"/>
                                      </p:to>
                                    </p:set>
                                  </p:childTnLst>
                                </p:cTn>
                              </p:par>
                            </p:childTnLst>
                          </p:cTn>
                        </p:par>
                        <p:par>
                          <p:cTn id="25" fill="hold">
                            <p:stCondLst>
                              <p:cond delay="12000"/>
                            </p:stCondLst>
                            <p:childTnLst>
                              <p:par>
                                <p:cTn id="26" presetID="10" presetClass="exit" presetSubtype="0" fill="hold" grpId="0" nodeType="afterEffect">
                                  <p:stCondLst>
                                    <p:cond delay="0"/>
                                  </p:stCondLst>
                                  <p:childTnLst>
                                    <p:animEffect transition="out" filter="fade">
                                      <p:cBhvr>
                                        <p:cTn id="27" dur="3000"/>
                                        <p:tgtEl>
                                          <p:spTgt spid="15"/>
                                        </p:tgtEl>
                                      </p:cBhvr>
                                    </p:animEffect>
                                    <p:set>
                                      <p:cBhvr>
                                        <p:cTn id="28" dur="1" fill="hold">
                                          <p:stCondLst>
                                            <p:cond delay="2999"/>
                                          </p:stCondLst>
                                        </p:cTn>
                                        <p:tgtEl>
                                          <p:spTgt spid="15"/>
                                        </p:tgtEl>
                                        <p:attrNameLst>
                                          <p:attrName>style.visibility</p:attrName>
                                        </p:attrNameLst>
                                      </p:cBhvr>
                                      <p:to>
                                        <p:strVal val="hidden"/>
                                      </p:to>
                                    </p:set>
                                  </p:childTnLst>
                                </p:cTn>
                              </p:par>
                            </p:childTnLst>
                          </p:cTn>
                        </p:par>
                        <p:par>
                          <p:cTn id="29" fill="hold">
                            <p:stCondLst>
                              <p:cond delay="15000"/>
                            </p:stCondLst>
                            <p:childTnLst>
                              <p:par>
                                <p:cTn id="30" presetID="10" presetClass="exit" presetSubtype="0" fill="hold" grpId="0" nodeType="afterEffect">
                                  <p:stCondLst>
                                    <p:cond delay="0"/>
                                  </p:stCondLst>
                                  <p:childTnLst>
                                    <p:animEffect transition="out" filter="fade">
                                      <p:cBhvr>
                                        <p:cTn id="31" dur="3000"/>
                                        <p:tgtEl>
                                          <p:spTgt spid="16"/>
                                        </p:tgtEl>
                                      </p:cBhvr>
                                    </p:animEffect>
                                    <p:set>
                                      <p:cBhvr>
                                        <p:cTn id="32" dur="1" fill="hold">
                                          <p:stCondLst>
                                            <p:cond delay="2999"/>
                                          </p:stCondLst>
                                        </p:cTn>
                                        <p:tgtEl>
                                          <p:spTgt spid="16"/>
                                        </p:tgtEl>
                                        <p:attrNameLst>
                                          <p:attrName>style.visibility</p:attrName>
                                        </p:attrNameLst>
                                      </p:cBhvr>
                                      <p:to>
                                        <p:strVal val="hidden"/>
                                      </p:to>
                                    </p:set>
                                  </p:childTnLst>
                                </p:cTn>
                              </p:par>
                            </p:childTnLst>
                          </p:cTn>
                        </p:par>
                        <p:par>
                          <p:cTn id="33" fill="hold">
                            <p:stCondLst>
                              <p:cond delay="18000"/>
                            </p:stCondLst>
                            <p:childTnLst>
                              <p:par>
                                <p:cTn id="34" presetID="10" presetClass="exit" presetSubtype="0" fill="hold" grpId="0" nodeType="afterEffect">
                                  <p:stCondLst>
                                    <p:cond delay="0"/>
                                  </p:stCondLst>
                                  <p:childTnLst>
                                    <p:animEffect transition="out" filter="fade">
                                      <p:cBhvr>
                                        <p:cTn id="35" dur="3000"/>
                                        <p:tgtEl>
                                          <p:spTgt spid="17"/>
                                        </p:tgtEl>
                                      </p:cBhvr>
                                    </p:animEffect>
                                    <p:set>
                                      <p:cBhvr>
                                        <p:cTn id="36" dur="1" fill="hold">
                                          <p:stCondLst>
                                            <p:cond delay="2999"/>
                                          </p:stCondLst>
                                        </p:cTn>
                                        <p:tgtEl>
                                          <p:spTgt spid="1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3"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9" grpId="0" animBg="1"/>
      <p:bldP spid="10" grpId="0" animBg="1"/>
      <p:bldP spid="11" grpId="0" animBg="1"/>
      <p:bldP spid="15" grpId="0" animBg="1"/>
      <p:bldP spid="16" grpId="0" animBg="1"/>
      <p:bldP spid="17" grpId="0" animBg="1"/>
      <p:bldP spid="18"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Chart 2"/>
          <p:cNvGraphicFramePr>
            <a:graphicFrameLocks/>
          </p:cNvGraphicFramePr>
          <p:nvPr>
            <p:extLst>
              <p:ext uri="{D42A27DB-BD31-4B8C-83A1-F6EECF244321}">
                <p14:modId xmlns:p14="http://schemas.microsoft.com/office/powerpoint/2010/main" val="2510166125"/>
              </p:ext>
            </p:extLst>
          </p:nvPr>
        </p:nvGraphicFramePr>
        <p:xfrm>
          <a:off x="136300" y="1444856"/>
          <a:ext cx="8991600" cy="5301208"/>
        </p:xfrm>
        <a:graphic>
          <a:graphicData uri="http://schemas.openxmlformats.org/presentationml/2006/ole">
            <mc:AlternateContent xmlns:mc="http://schemas.openxmlformats.org/markup-compatibility/2006">
              <mc:Choice xmlns:v="urn:schemas-microsoft-com:vml" Requires="v">
                <p:oleObj spid="_x0000_s284742" name="Worksheet" r:id="rId5" imgW="8991661" imgH="5514929" progId="Excel.Sheet.8">
                  <p:embed/>
                </p:oleObj>
              </mc:Choice>
              <mc:Fallback>
                <p:oleObj name="Worksheet" r:id="rId5" imgW="8991661" imgH="5514929"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300" y="1444856"/>
                        <a:ext cx="8991600" cy="53012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0419"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a:solidFill>
                  <a:srgbClr val="002060"/>
                </a:solidFill>
                <a:latin typeface="Verdana" pitchFamily="34" charset="0"/>
              </a:rPr>
              <a:t>Factors for </a:t>
            </a:r>
            <a:r>
              <a:rPr lang="en-US" sz="2400" b="1" dirty="0" err="1">
                <a:solidFill>
                  <a:srgbClr val="002060"/>
                </a:solidFill>
                <a:latin typeface="Verdana" pitchFamily="34" charset="0"/>
              </a:rPr>
              <a:t>ERP</a:t>
            </a:r>
            <a:r>
              <a:rPr lang="en-US" sz="2400" b="1" dirty="0">
                <a:solidFill>
                  <a:srgbClr val="002060"/>
                </a:solidFill>
                <a:latin typeface="Verdana" pitchFamily="34" charset="0"/>
              </a:rPr>
              <a:t> reimplementation success</a:t>
            </a:r>
          </a:p>
        </p:txBody>
      </p:sp>
      <p:sp>
        <p:nvSpPr>
          <p:cNvPr id="7" name="Oval 6"/>
          <p:cNvSpPr/>
          <p:nvPr/>
        </p:nvSpPr>
        <p:spPr>
          <a:xfrm>
            <a:off x="4360207" y="3861048"/>
            <a:ext cx="4714876" cy="57150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9904817">
            <a:off x="-122993" y="3284953"/>
            <a:ext cx="9444961" cy="1323439"/>
          </a:xfrm>
          <a:prstGeom prst="rect">
            <a:avLst/>
          </a:prstGeom>
          <a:noFill/>
        </p:spPr>
        <p:txBody>
          <a:bodyPr wrap="square" rtlCol="0">
            <a:spAutoFit/>
          </a:bodyPr>
          <a:lstStyle/>
          <a:p>
            <a:pPr algn="ctr"/>
            <a:r>
              <a:rPr lang="en-ZA" sz="4000" dirty="0" smtClean="0">
                <a:solidFill>
                  <a:srgbClr val="FF0000"/>
                </a:solidFill>
              </a:rPr>
              <a:t>Strong content engineering is the most tangible factor for success</a:t>
            </a:r>
            <a:endParaRPr lang="en-US" sz="4000" dirty="0">
              <a:solidFill>
                <a:srgbClr val="FF0000"/>
              </a:solidFill>
            </a:endParaRPr>
          </a:p>
        </p:txBody>
      </p:sp>
      <p:sp>
        <p:nvSpPr>
          <p:cNvPr id="6" name="Rectangle 5"/>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89C9D035-6A94-4569-9779-E840D39ECC0D}" type="slidenum">
              <a:rPr lang="en-US" smtClean="0"/>
              <a:pPr/>
              <a:t>12</a:t>
            </a:fld>
            <a:endParaRPr lang="en-US"/>
          </a:p>
        </p:txBody>
      </p:sp>
    </p:spTree>
    <p:extLst>
      <p:ext uri="{BB962C8B-B14F-4D97-AF65-F5344CB8AC3E}">
        <p14:creationId xmlns:p14="http://schemas.microsoft.com/office/powerpoint/2010/main" val="405142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fade">
                                      <p:cBhvr>
                                        <p:cTn id="7" dur="2000"/>
                                        <p:tgtEl>
                                          <p:spTgt spid="6041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3"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par>
                          <p:cTn id="18" fill="hold">
                            <p:stCondLst>
                              <p:cond delay="500"/>
                            </p:stCondLst>
                            <p:childTnLst>
                              <p:par>
                                <p:cTn id="19" presetID="10" presetClass="entr" presetSubtype="0" fill="hold" grpId="0" nodeType="afterEffect" nodePh="1">
                                  <p:stCondLst>
                                    <p:cond delay="0"/>
                                  </p:stCondLst>
                                  <p:endCondLst>
                                    <p:cond evt="begin" delay="0">
                                      <p:tn val="19"/>
                                    </p:cond>
                                  </p:end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Make your ERP work for you</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928802"/>
            <a:ext cx="8143932" cy="1754326"/>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bg1">
                    <a:lumMod val="65000"/>
                  </a:schemeClr>
                </a:solidFill>
              </a:rPr>
              <a:t>Most executives are FRUSTRATED</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smtClean="0">
                <a:solidFill>
                  <a:schemeClr val="bg1">
                    <a:lumMod val="65000"/>
                  </a:schemeClr>
                </a:solidFill>
              </a:rPr>
              <a:t>Why?</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dirty="0" smtClean="0">
                <a:solidFill>
                  <a:schemeClr val="tx2"/>
                </a:solidFill>
              </a:rPr>
              <a:t>What to do?</a:t>
            </a:r>
          </a:p>
          <a:p>
            <a:pPr marL="342900" indent="-342900">
              <a:buClr>
                <a:schemeClr val="tx2"/>
              </a:buClr>
              <a:buFont typeface="+mj-lt"/>
              <a:buAutoNum type="arabicPeriod"/>
            </a:pP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13</a:t>
            </a:fld>
            <a:endParaRPr lang="en-US"/>
          </a:p>
        </p:txBody>
      </p:sp>
    </p:spTree>
    <p:extLst>
      <p:ext uri="{BB962C8B-B14F-4D97-AF65-F5344CB8AC3E}">
        <p14:creationId xmlns:p14="http://schemas.microsoft.com/office/powerpoint/2010/main" val="115054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10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2844" y="1571612"/>
            <a:ext cx="9001156" cy="4525963"/>
          </a:xfrm>
        </p:spPr>
        <p:txBody>
          <a:bodyPr>
            <a:noAutofit/>
          </a:bodyPr>
          <a:lstStyle/>
          <a:p>
            <a:r>
              <a:rPr lang="en-US" sz="1600" dirty="0" smtClean="0">
                <a:solidFill>
                  <a:srgbClr val="150C8E"/>
                </a:solidFill>
              </a:rPr>
              <a:t>“</a:t>
            </a:r>
            <a:r>
              <a:rPr lang="en-US" sz="1600" i="1" dirty="0" smtClean="0">
                <a:solidFill>
                  <a:srgbClr val="150C8E"/>
                </a:solidFill>
              </a:rPr>
              <a:t>Enterprise Resource Planning</a:t>
            </a:r>
            <a:r>
              <a:rPr lang="en-US" sz="1600" dirty="0" smtClean="0">
                <a:solidFill>
                  <a:srgbClr val="150C8E"/>
                </a:solidFill>
              </a:rPr>
              <a:t>” = </a:t>
            </a:r>
            <a:r>
              <a:rPr lang="en-US" sz="1600" dirty="0" err="1" smtClean="0">
                <a:solidFill>
                  <a:srgbClr val="150C8E"/>
                </a:solidFill>
              </a:rPr>
              <a:t>ERP</a:t>
            </a:r>
            <a:r>
              <a:rPr lang="en-US" sz="1600" dirty="0" smtClean="0">
                <a:solidFill>
                  <a:srgbClr val="150C8E"/>
                </a:solidFill>
              </a:rPr>
              <a:t> Systems</a:t>
            </a:r>
          </a:p>
          <a:p>
            <a:r>
              <a:rPr lang="en-US" sz="1600" dirty="0" smtClean="0">
                <a:solidFill>
                  <a:srgbClr val="150C8E"/>
                </a:solidFill>
              </a:rPr>
              <a:t>             ? or ?</a:t>
            </a:r>
          </a:p>
          <a:p>
            <a:r>
              <a:rPr lang="en-US" sz="1600" dirty="0" smtClean="0">
                <a:solidFill>
                  <a:srgbClr val="150C8E"/>
                </a:solidFill>
              </a:rPr>
              <a:t>"</a:t>
            </a:r>
            <a:r>
              <a:rPr lang="en-US" sz="1600" i="1" dirty="0" smtClean="0">
                <a:solidFill>
                  <a:srgbClr val="150C8E"/>
                </a:solidFill>
              </a:rPr>
              <a:t>Integrated Business Information Systems”</a:t>
            </a:r>
            <a:r>
              <a:rPr lang="en-US" sz="1600" dirty="0" smtClean="0">
                <a:solidFill>
                  <a:srgbClr val="150C8E"/>
                </a:solidFill>
              </a:rPr>
              <a:t> = IBIS</a:t>
            </a:r>
          </a:p>
          <a:p>
            <a:endParaRPr lang="en-US" sz="1600" dirty="0" smtClean="0">
              <a:solidFill>
                <a:srgbClr val="150C8E"/>
              </a:solidFill>
            </a:endParaRPr>
          </a:p>
          <a:p>
            <a:r>
              <a:rPr lang="en-US" sz="1600" dirty="0" smtClean="0">
                <a:solidFill>
                  <a:srgbClr val="150C8E"/>
                </a:solidFill>
              </a:rPr>
              <a:t>= all the information “repositories”</a:t>
            </a:r>
          </a:p>
          <a:p>
            <a:r>
              <a:rPr lang="en-US" sz="1600" dirty="0" smtClean="0">
                <a:solidFill>
                  <a:srgbClr val="150C8E"/>
                </a:solidFill>
              </a:rPr>
              <a:t>	= databases</a:t>
            </a:r>
          </a:p>
          <a:p>
            <a:r>
              <a:rPr lang="en-US" sz="1600" dirty="0" smtClean="0">
                <a:solidFill>
                  <a:srgbClr val="150C8E"/>
                </a:solidFill>
              </a:rPr>
              <a:t>		= tables</a:t>
            </a:r>
          </a:p>
          <a:p>
            <a:r>
              <a:rPr lang="en-US" sz="1600" dirty="0" smtClean="0">
                <a:solidFill>
                  <a:srgbClr val="150C8E"/>
                </a:solidFill>
              </a:rPr>
              <a:t>			= lists</a:t>
            </a:r>
          </a:p>
          <a:p>
            <a:r>
              <a:rPr lang="en-US" sz="1600" dirty="0" smtClean="0">
                <a:solidFill>
                  <a:srgbClr val="150C8E"/>
                </a:solidFill>
              </a:rPr>
              <a:t>				= filing drawers / folders</a:t>
            </a:r>
          </a:p>
          <a:p>
            <a:endParaRPr lang="en-US" sz="1600" dirty="0" smtClean="0">
              <a:solidFill>
                <a:srgbClr val="150C8E"/>
              </a:solidFill>
            </a:endParaRPr>
          </a:p>
          <a:p>
            <a:r>
              <a:rPr lang="en-US" sz="1600" dirty="0" smtClean="0">
                <a:solidFill>
                  <a:srgbClr val="150C8E"/>
                </a:solidFill>
              </a:rPr>
              <a:t>    real world items that require description and management</a:t>
            </a:r>
          </a:p>
          <a:p>
            <a:r>
              <a:rPr lang="en-US" sz="1600" dirty="0" smtClean="0">
                <a:solidFill>
                  <a:srgbClr val="150C8E"/>
                </a:solidFill>
              </a:rPr>
              <a:t>					</a:t>
            </a:r>
          </a:p>
          <a:p>
            <a:r>
              <a:rPr lang="en-US" sz="1600" dirty="0" smtClean="0">
                <a:solidFill>
                  <a:srgbClr val="150C8E"/>
                </a:solidFill>
              </a:rPr>
              <a:t>+ the numerical computations, workflow and other activities that are executed with the numbers (and text) stored in these repositories</a:t>
            </a:r>
          </a:p>
          <a:p>
            <a:endParaRPr lang="en-US" sz="1600" dirty="0" smtClean="0">
              <a:solidFill>
                <a:srgbClr val="150C8E"/>
              </a:solidFill>
            </a:endParaRPr>
          </a:p>
          <a:p>
            <a:r>
              <a:rPr lang="en-US" sz="1600" dirty="0" smtClean="0">
                <a:solidFill>
                  <a:srgbClr val="150C8E"/>
                </a:solidFill>
              </a:rPr>
              <a:t>ALL of which can be done by human beings -- including making a mess!</a:t>
            </a:r>
          </a:p>
          <a:p>
            <a:r>
              <a:rPr lang="en-US" sz="1600" dirty="0" smtClean="0">
                <a:solidFill>
                  <a:srgbClr val="150C8E"/>
                </a:solidFill>
              </a:rPr>
              <a:t>					</a:t>
            </a:r>
            <a:endParaRPr lang="en-US" sz="1600" dirty="0">
              <a:solidFill>
                <a:srgbClr val="150C8E"/>
              </a:solidFill>
            </a:endParaRPr>
          </a:p>
        </p:txBody>
      </p:sp>
      <p:sp>
        <p:nvSpPr>
          <p:cNvPr id="5" name="Title 1"/>
          <p:cNvSpPr txBox="1">
            <a:spLocks noGrp="1"/>
          </p:cNvSpPr>
          <p:nvPr>
            <p:ph type="title"/>
          </p:nvPr>
        </p:nvSpPr>
        <p:spPr bwMode="auto">
          <a:prstGeom prst="rect">
            <a:avLst/>
          </a:prstGeom>
          <a:noFill/>
          <a:ln w="9525">
            <a:noFill/>
            <a:miter lim="800000"/>
            <a:headEnd/>
            <a:tailEnd/>
          </a:ln>
        </p:spPr>
        <p:txBody>
          <a:bodyPr anchor="t" anchorCtr="0"/>
          <a:lstStyle/>
          <a:p>
            <a:pPr algn="l"/>
            <a:r>
              <a:rPr lang="en-ZA" sz="2400" b="1" dirty="0" smtClean="0">
                <a:solidFill>
                  <a:schemeClr val="tx2"/>
                </a:solidFill>
                <a:latin typeface="Verdana" pitchFamily="34" charset="0"/>
              </a:rPr>
              <a:t>What is an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a:t>
            </a:r>
          </a:p>
        </p:txBody>
      </p:sp>
      <p:sp>
        <p:nvSpPr>
          <p:cNvPr id="6" name="Rectangle 5"/>
          <p:cNvSpPr/>
          <p:nvPr/>
        </p:nvSpPr>
        <p:spPr>
          <a:xfrm>
            <a:off x="0" y="1500174"/>
            <a:ext cx="500034" cy="535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iling Cabinet iStock_000005945303Small.jpg"/>
          <p:cNvPicPr>
            <a:picLocks noChangeAspect="1"/>
          </p:cNvPicPr>
          <p:nvPr/>
        </p:nvPicPr>
        <p:blipFill>
          <a:blip r:embed="rId3" cstate="print"/>
          <a:stretch>
            <a:fillRect/>
          </a:stretch>
        </p:blipFill>
        <p:spPr>
          <a:xfrm>
            <a:off x="6500826" y="1428737"/>
            <a:ext cx="2643174" cy="2500306"/>
          </a:xfrm>
          <a:prstGeom prst="rect">
            <a:avLst/>
          </a:prstGeom>
        </p:spPr>
      </p:pic>
      <p:sp>
        <p:nvSpPr>
          <p:cNvPr id="2" name="Slide Number Placeholder 1"/>
          <p:cNvSpPr>
            <a:spLocks noGrp="1"/>
          </p:cNvSpPr>
          <p:nvPr>
            <p:ph type="sldNum" sz="quarter" idx="12"/>
          </p:nvPr>
        </p:nvSpPr>
        <p:spPr/>
        <p:txBody>
          <a:bodyPr/>
          <a:lstStyle/>
          <a:p>
            <a:fld id="{89C9D035-6A94-4569-9779-E840D39ECC0D}" type="slidenum">
              <a:rPr lang="en-US" smtClean="0"/>
              <a:pPr/>
              <a:t>14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000"/>
                                        <p:tgtEl>
                                          <p:spTgt spid="4">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1000"/>
                                        <p:tgtEl>
                                          <p:spTgt spid="4">
                                            <p:txEl>
                                              <p:pRg st="4" end="4"/>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1000"/>
                                        <p:tgtEl>
                                          <p:spTgt spid="4">
                                            <p:txEl>
                                              <p:pRg st="5" end="5"/>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1000"/>
                                        <p:tgtEl>
                                          <p:spTgt spid="4">
                                            <p:txEl>
                                              <p:pRg st="6" end="6"/>
                                            </p:txEl>
                                          </p:spTgt>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fade">
                                      <p:cBhvr>
                                        <p:cTn id="31" dur="1000"/>
                                        <p:tgtEl>
                                          <p:spTgt spid="4">
                                            <p:txEl>
                                              <p:pRg st="7" end="7"/>
                                            </p:txEl>
                                          </p:spTgt>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000"/>
                                        <p:tgtEl>
                                          <p:spTgt spid="8"/>
                                        </p:tgtEl>
                                      </p:cBhvr>
                                    </p:animEffect>
                                  </p:childTnLst>
                                </p:cTn>
                              </p:par>
                            </p:childTnLst>
                          </p:cTn>
                        </p:par>
                        <p:par>
                          <p:cTn id="40" fill="hold">
                            <p:stCondLst>
                              <p:cond delay="10000"/>
                            </p:stCondLst>
                            <p:childTnLst>
                              <p:par>
                                <p:cTn id="41" presetID="10" presetClass="entr" presetSubtype="0" fill="hold" grpId="0" nodeType="after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animEffect transition="in" filter="fade">
                                      <p:cBhvr>
                                        <p:cTn id="43" dur="1000"/>
                                        <p:tgtEl>
                                          <p:spTgt spid="4">
                                            <p:txEl>
                                              <p:pRg st="10" end="10"/>
                                            </p:txEl>
                                          </p:spTgt>
                                        </p:tgtEl>
                                      </p:cBhvr>
                                    </p:animEffect>
                                  </p:childTnLst>
                                </p:cTn>
                              </p:par>
                            </p:childTnLst>
                          </p:cTn>
                        </p:par>
                        <p:par>
                          <p:cTn id="44" fill="hold">
                            <p:stCondLst>
                              <p:cond delay="11000"/>
                            </p:stCondLst>
                            <p:childTnLst>
                              <p:par>
                                <p:cTn id="45" presetID="10" presetClass="entr" presetSubtype="0" fill="hold" grpId="0" nodeType="afterEffect">
                                  <p:stCondLst>
                                    <p:cond delay="0"/>
                                  </p:stCondLst>
                                  <p:childTnLst>
                                    <p:set>
                                      <p:cBhvr>
                                        <p:cTn id="46" dur="1" fill="hold">
                                          <p:stCondLst>
                                            <p:cond delay="0"/>
                                          </p:stCondLst>
                                        </p:cTn>
                                        <p:tgtEl>
                                          <p:spTgt spid="4">
                                            <p:txEl>
                                              <p:pRg st="11" end="11"/>
                                            </p:txEl>
                                          </p:spTgt>
                                        </p:tgtEl>
                                        <p:attrNameLst>
                                          <p:attrName>style.visibility</p:attrName>
                                        </p:attrNameLst>
                                      </p:cBhvr>
                                      <p:to>
                                        <p:strVal val="visible"/>
                                      </p:to>
                                    </p:set>
                                    <p:animEffect transition="in" filter="fade">
                                      <p:cBhvr>
                                        <p:cTn id="47" dur="1000"/>
                                        <p:tgtEl>
                                          <p:spTgt spid="4">
                                            <p:txEl>
                                              <p:pRg st="11" end="11"/>
                                            </p:txEl>
                                          </p:spTgt>
                                        </p:tgtEl>
                                      </p:cBhvr>
                                    </p:animEffect>
                                  </p:childTnLst>
                                </p:cTn>
                              </p:par>
                            </p:childTnLst>
                          </p:cTn>
                        </p:par>
                        <p:par>
                          <p:cTn id="48" fill="hold">
                            <p:stCondLst>
                              <p:cond delay="12000"/>
                            </p:stCondLst>
                            <p:childTnLst>
                              <p:par>
                                <p:cTn id="49" presetID="10" presetClass="entr" presetSubtype="0" fill="hold" grpId="0" nodeType="afterEffect">
                                  <p:stCondLst>
                                    <p:cond delay="0"/>
                                  </p:stCondLst>
                                  <p:childTnLst>
                                    <p:set>
                                      <p:cBhvr>
                                        <p:cTn id="50" dur="1" fill="hold">
                                          <p:stCondLst>
                                            <p:cond delay="0"/>
                                          </p:stCondLst>
                                        </p:cTn>
                                        <p:tgtEl>
                                          <p:spTgt spid="4">
                                            <p:txEl>
                                              <p:pRg st="12" end="12"/>
                                            </p:txEl>
                                          </p:spTgt>
                                        </p:tgtEl>
                                        <p:attrNameLst>
                                          <p:attrName>style.visibility</p:attrName>
                                        </p:attrNameLst>
                                      </p:cBhvr>
                                      <p:to>
                                        <p:strVal val="visible"/>
                                      </p:to>
                                    </p:set>
                                    <p:animEffect transition="in" filter="fade">
                                      <p:cBhvr>
                                        <p:cTn id="51" dur="1000"/>
                                        <p:tgtEl>
                                          <p:spTgt spid="4">
                                            <p:txEl>
                                              <p:pRg st="12" end="12"/>
                                            </p:txEl>
                                          </p:spTgt>
                                        </p:tgtEl>
                                      </p:cBhvr>
                                    </p:animEffect>
                                  </p:childTnLst>
                                </p:cTn>
                              </p:par>
                            </p:childTnLst>
                          </p:cTn>
                        </p:par>
                        <p:par>
                          <p:cTn id="52" fill="hold">
                            <p:stCondLst>
                              <p:cond delay="13000"/>
                            </p:stCondLst>
                            <p:childTnLst>
                              <p:par>
                                <p:cTn id="53" presetID="10" presetClass="entr" presetSubtype="0" fill="hold" grpId="0" nodeType="afterEffect">
                                  <p:stCondLst>
                                    <p:cond delay="0"/>
                                  </p:stCondLst>
                                  <p:childTnLst>
                                    <p:set>
                                      <p:cBhvr>
                                        <p:cTn id="54" dur="1" fill="hold">
                                          <p:stCondLst>
                                            <p:cond delay="0"/>
                                          </p:stCondLst>
                                        </p:cTn>
                                        <p:tgtEl>
                                          <p:spTgt spid="4">
                                            <p:txEl>
                                              <p:pRg st="14" end="14"/>
                                            </p:txEl>
                                          </p:spTgt>
                                        </p:tgtEl>
                                        <p:attrNameLst>
                                          <p:attrName>style.visibility</p:attrName>
                                        </p:attrNameLst>
                                      </p:cBhvr>
                                      <p:to>
                                        <p:strVal val="visible"/>
                                      </p:to>
                                    </p:set>
                                    <p:animEffect transition="in" filter="fade">
                                      <p:cBhvr>
                                        <p:cTn id="55" dur="1000"/>
                                        <p:tgtEl>
                                          <p:spTgt spid="4">
                                            <p:txEl>
                                              <p:pRg st="14" end="14"/>
                                            </p:txEl>
                                          </p:spTgt>
                                        </p:tgtEl>
                                      </p:cBhvr>
                                    </p:animEffect>
                                  </p:childTnLst>
                                </p:cTn>
                              </p:par>
                            </p:childTnLst>
                          </p:cTn>
                        </p:par>
                        <p:par>
                          <p:cTn id="56" fill="hold">
                            <p:stCondLst>
                              <p:cond delay="14000"/>
                            </p:stCondLst>
                            <p:childTnLst>
                              <p:par>
                                <p:cTn id="57" presetID="10" presetClass="entr" presetSubtype="0" fill="hold" grpId="0" nodeType="afterEffect">
                                  <p:stCondLst>
                                    <p:cond delay="0"/>
                                  </p:stCondLst>
                                  <p:childTnLst>
                                    <p:set>
                                      <p:cBhvr>
                                        <p:cTn id="58" dur="1" fill="hold">
                                          <p:stCondLst>
                                            <p:cond delay="0"/>
                                          </p:stCondLst>
                                        </p:cTn>
                                        <p:tgtEl>
                                          <p:spTgt spid="4">
                                            <p:txEl>
                                              <p:pRg st="15" end="15"/>
                                            </p:txEl>
                                          </p:spTgt>
                                        </p:tgtEl>
                                        <p:attrNameLst>
                                          <p:attrName>style.visibility</p:attrName>
                                        </p:attrNameLst>
                                      </p:cBhvr>
                                      <p:to>
                                        <p:strVal val="visible"/>
                                      </p:to>
                                    </p:set>
                                    <p:animEffect transition="in" filter="fade">
                                      <p:cBhvr>
                                        <p:cTn id="59" dur="10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777875" y="1519238"/>
            <a:ext cx="3892550" cy="4745037"/>
          </a:xfrm>
          <a:custGeom>
            <a:avLst/>
            <a:gdLst>
              <a:gd name="connsiteX0" fmla="*/ 630194 w 3892378"/>
              <a:gd name="connsiteY0" fmla="*/ 0 h 4744995"/>
              <a:gd name="connsiteX1" fmla="*/ 1767016 w 3892378"/>
              <a:gd name="connsiteY1" fmla="*/ 0 h 4744995"/>
              <a:gd name="connsiteX2" fmla="*/ 2458994 w 3892378"/>
              <a:gd name="connsiteY2" fmla="*/ 234778 h 4744995"/>
              <a:gd name="connsiteX3" fmla="*/ 2594919 w 3892378"/>
              <a:gd name="connsiteY3" fmla="*/ 593124 h 4744995"/>
              <a:gd name="connsiteX4" fmla="*/ 3212756 w 3892378"/>
              <a:gd name="connsiteY4" fmla="*/ 1124465 h 4744995"/>
              <a:gd name="connsiteX5" fmla="*/ 3842951 w 3892378"/>
              <a:gd name="connsiteY5" fmla="*/ 1322173 h 4744995"/>
              <a:gd name="connsiteX6" fmla="*/ 3892378 w 3892378"/>
              <a:gd name="connsiteY6" fmla="*/ 1940011 h 4744995"/>
              <a:gd name="connsiteX7" fmla="*/ 3744097 w 3892378"/>
              <a:gd name="connsiteY7" fmla="*/ 2458995 h 4744995"/>
              <a:gd name="connsiteX8" fmla="*/ 3299254 w 3892378"/>
              <a:gd name="connsiteY8" fmla="*/ 3052119 h 4744995"/>
              <a:gd name="connsiteX9" fmla="*/ 2718486 w 3892378"/>
              <a:gd name="connsiteY9" fmla="*/ 3744097 h 4744995"/>
              <a:gd name="connsiteX10" fmla="*/ 2656702 w 3892378"/>
              <a:gd name="connsiteY10" fmla="*/ 4485503 h 4744995"/>
              <a:gd name="connsiteX11" fmla="*/ 2125362 w 3892378"/>
              <a:gd name="connsiteY11" fmla="*/ 4744995 h 4744995"/>
              <a:gd name="connsiteX12" fmla="*/ 1260389 w 3892378"/>
              <a:gd name="connsiteY12" fmla="*/ 4744995 h 4744995"/>
              <a:gd name="connsiteX13" fmla="*/ 420129 w 3892378"/>
              <a:gd name="connsiteY13" fmla="*/ 4522573 h 4744995"/>
              <a:gd name="connsiteX14" fmla="*/ 123567 w 3892378"/>
              <a:gd name="connsiteY14" fmla="*/ 3756454 h 4744995"/>
              <a:gd name="connsiteX15" fmla="*/ 0 w 3892378"/>
              <a:gd name="connsiteY15" fmla="*/ 2384854 h 4744995"/>
              <a:gd name="connsiteX16" fmla="*/ 61783 w 3892378"/>
              <a:gd name="connsiteY16" fmla="*/ 1433384 h 4744995"/>
              <a:gd name="connsiteX17" fmla="*/ 284205 w 3892378"/>
              <a:gd name="connsiteY17" fmla="*/ 531341 h 4744995"/>
              <a:gd name="connsiteX18" fmla="*/ 630194 w 3892378"/>
              <a:gd name="connsiteY18" fmla="*/ 0 h 474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92378" h="4744995">
                <a:moveTo>
                  <a:pt x="630194" y="0"/>
                </a:moveTo>
                <a:lnTo>
                  <a:pt x="1767016" y="0"/>
                </a:lnTo>
                <a:lnTo>
                  <a:pt x="2458994" y="234778"/>
                </a:lnTo>
                <a:lnTo>
                  <a:pt x="2594919" y="593124"/>
                </a:lnTo>
                <a:lnTo>
                  <a:pt x="3212756" y="1124465"/>
                </a:lnTo>
                <a:lnTo>
                  <a:pt x="3842951" y="1322173"/>
                </a:lnTo>
                <a:lnTo>
                  <a:pt x="3892378" y="1940011"/>
                </a:lnTo>
                <a:lnTo>
                  <a:pt x="3744097" y="2458995"/>
                </a:lnTo>
                <a:lnTo>
                  <a:pt x="3299254" y="3052119"/>
                </a:lnTo>
                <a:lnTo>
                  <a:pt x="2718486" y="3744097"/>
                </a:lnTo>
                <a:lnTo>
                  <a:pt x="2656702" y="4485503"/>
                </a:lnTo>
                <a:lnTo>
                  <a:pt x="2125362" y="4744995"/>
                </a:lnTo>
                <a:lnTo>
                  <a:pt x="1260389" y="4744995"/>
                </a:lnTo>
                <a:lnTo>
                  <a:pt x="420129" y="4522573"/>
                </a:lnTo>
                <a:lnTo>
                  <a:pt x="123567" y="3756454"/>
                </a:lnTo>
                <a:lnTo>
                  <a:pt x="0" y="2384854"/>
                </a:lnTo>
                <a:lnTo>
                  <a:pt x="61783" y="1433384"/>
                </a:lnTo>
                <a:lnTo>
                  <a:pt x="284205" y="531341"/>
                </a:lnTo>
                <a:lnTo>
                  <a:pt x="630194"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Slide Number Placeholder 3"/>
          <p:cNvSpPr>
            <a:spLocks noGrp="1"/>
          </p:cNvSpPr>
          <p:nvPr>
            <p:ph type="sldNum" sz="quarter" idx="10"/>
          </p:nvPr>
        </p:nvSpPr>
        <p:spPr/>
        <p:txBody>
          <a:bodyPr/>
          <a:lstStyle/>
          <a:p>
            <a:pPr>
              <a:defRPr/>
            </a:pPr>
            <a:fld id="{46EA092C-B5A1-47E5-A42D-6AD1C271DE34}" type="slidenum">
              <a:rPr lang="en-US"/>
              <a:pPr>
                <a:defRPr/>
              </a:pPr>
              <a:t>15</a:t>
            </a:fld>
            <a:endParaRPr lang="en-US"/>
          </a:p>
        </p:txBody>
      </p:sp>
      <p:sp>
        <p:nvSpPr>
          <p:cNvPr id="37892" name="Rectangle 2"/>
          <p:cNvSpPr>
            <a:spLocks noGrp="1" noChangeArrowheads="1"/>
          </p:cNvSpPr>
          <p:nvPr>
            <p:ph type="title"/>
          </p:nvPr>
        </p:nvSpPr>
        <p:spPr>
          <a:xfrm>
            <a:off x="282575" y="0"/>
            <a:ext cx="8610600" cy="762000"/>
          </a:xfrm>
          <a:noFill/>
          <a:ln w="9525">
            <a:noFill/>
            <a:miter lim="800000"/>
            <a:headEnd/>
            <a:tailEnd/>
          </a:ln>
        </p:spPr>
        <p:txBody>
          <a:bodyPr vert="horz" lIns="91440" tIns="45720" rIns="91440" bIns="45720" rtlCol="0" anchor="t" anchorCtr="0">
            <a:normAutofit/>
          </a:bodyPr>
          <a:lstStyle/>
          <a:p>
            <a:pPr algn="l"/>
            <a:r>
              <a:rPr lang="en-ZA" sz="2400" b="1" dirty="0">
                <a:solidFill>
                  <a:schemeClr val="tx2"/>
                </a:solidFill>
                <a:latin typeface="Verdana" pitchFamily="34" charset="0"/>
              </a:rPr>
              <a:t>IBIS – what every company REALLY has </a:t>
            </a:r>
            <a:r>
              <a:rPr lang="en-ZA" sz="2400" b="1" dirty="0">
                <a:solidFill>
                  <a:schemeClr val="tx2"/>
                </a:solidFill>
                <a:latin typeface="Verdana" pitchFamily="34" charset="0"/>
                <a:sym typeface="Wingdings" pitchFamily="2" charset="2"/>
              </a:rPr>
              <a:t></a:t>
            </a:r>
            <a:endParaRPr lang="en-GB" sz="2400" b="1" dirty="0">
              <a:solidFill>
                <a:schemeClr val="tx2"/>
              </a:solidFill>
              <a:latin typeface="Verdana" pitchFamily="34" charset="0"/>
            </a:endParaRPr>
          </a:p>
        </p:txBody>
      </p:sp>
      <p:sp>
        <p:nvSpPr>
          <p:cNvPr id="8" name="Freeform 7"/>
          <p:cNvSpPr/>
          <p:nvPr/>
        </p:nvSpPr>
        <p:spPr>
          <a:xfrm>
            <a:off x="3967163" y="2817813"/>
            <a:ext cx="2581275" cy="3409950"/>
          </a:xfrm>
          <a:custGeom>
            <a:avLst/>
            <a:gdLst>
              <a:gd name="connsiteX0" fmla="*/ 642551 w 2582562"/>
              <a:gd name="connsiteY0" fmla="*/ 0 h 3410464"/>
              <a:gd name="connsiteX1" fmla="*/ 1989438 w 2582562"/>
              <a:gd name="connsiteY1" fmla="*/ 197708 h 3410464"/>
              <a:gd name="connsiteX2" fmla="*/ 2409567 w 2582562"/>
              <a:gd name="connsiteY2" fmla="*/ 815545 h 3410464"/>
              <a:gd name="connsiteX3" fmla="*/ 2582562 w 2582562"/>
              <a:gd name="connsiteY3" fmla="*/ 1729945 h 3410464"/>
              <a:gd name="connsiteX4" fmla="*/ 2434281 w 2582562"/>
              <a:gd name="connsiteY4" fmla="*/ 2545491 h 3410464"/>
              <a:gd name="connsiteX5" fmla="*/ 2063578 w 2582562"/>
              <a:gd name="connsiteY5" fmla="*/ 3225113 h 3410464"/>
              <a:gd name="connsiteX6" fmla="*/ 1186249 w 2582562"/>
              <a:gd name="connsiteY6" fmla="*/ 3410464 h 3410464"/>
              <a:gd name="connsiteX7" fmla="*/ 370703 w 2582562"/>
              <a:gd name="connsiteY7" fmla="*/ 3175686 h 3410464"/>
              <a:gd name="connsiteX8" fmla="*/ 148281 w 2582562"/>
              <a:gd name="connsiteY8" fmla="*/ 2570205 h 3410464"/>
              <a:gd name="connsiteX9" fmla="*/ 0 w 2582562"/>
              <a:gd name="connsiteY9" fmla="*/ 1890583 h 3410464"/>
              <a:gd name="connsiteX10" fmla="*/ 308919 w 2582562"/>
              <a:gd name="connsiteY10" fmla="*/ 1544594 h 3410464"/>
              <a:gd name="connsiteX11" fmla="*/ 543697 w 2582562"/>
              <a:gd name="connsiteY11" fmla="*/ 1186248 h 3410464"/>
              <a:gd name="connsiteX12" fmla="*/ 704335 w 2582562"/>
              <a:gd name="connsiteY12" fmla="*/ 630194 h 3410464"/>
              <a:gd name="connsiteX13" fmla="*/ 642551 w 2582562"/>
              <a:gd name="connsiteY13" fmla="*/ 0 h 341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82562" h="3410464">
                <a:moveTo>
                  <a:pt x="642551" y="0"/>
                </a:moveTo>
                <a:lnTo>
                  <a:pt x="1989438" y="197708"/>
                </a:lnTo>
                <a:lnTo>
                  <a:pt x="2409567" y="815545"/>
                </a:lnTo>
                <a:lnTo>
                  <a:pt x="2582562" y="1729945"/>
                </a:lnTo>
                <a:lnTo>
                  <a:pt x="2434281" y="2545491"/>
                </a:lnTo>
                <a:lnTo>
                  <a:pt x="2063578" y="3225113"/>
                </a:lnTo>
                <a:lnTo>
                  <a:pt x="1186249" y="3410464"/>
                </a:lnTo>
                <a:lnTo>
                  <a:pt x="370703" y="3175686"/>
                </a:lnTo>
                <a:lnTo>
                  <a:pt x="148281" y="2570205"/>
                </a:lnTo>
                <a:lnTo>
                  <a:pt x="0" y="1890583"/>
                </a:lnTo>
                <a:lnTo>
                  <a:pt x="308919" y="1544594"/>
                </a:lnTo>
                <a:lnTo>
                  <a:pt x="543697" y="1186248"/>
                </a:lnTo>
                <a:lnTo>
                  <a:pt x="704335" y="630194"/>
                </a:lnTo>
                <a:lnTo>
                  <a:pt x="642551"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Freeform 8"/>
          <p:cNvSpPr/>
          <p:nvPr/>
        </p:nvSpPr>
        <p:spPr>
          <a:xfrm>
            <a:off x="3435350" y="5238750"/>
            <a:ext cx="901700" cy="766763"/>
          </a:xfrm>
          <a:custGeom>
            <a:avLst/>
            <a:gdLst>
              <a:gd name="connsiteX0" fmla="*/ 37071 w 902044"/>
              <a:gd name="connsiteY0" fmla="*/ 0 h 766119"/>
              <a:gd name="connsiteX1" fmla="*/ 0 w 902044"/>
              <a:gd name="connsiteY1" fmla="*/ 753762 h 766119"/>
              <a:gd name="connsiteX2" fmla="*/ 902044 w 902044"/>
              <a:gd name="connsiteY2" fmla="*/ 766119 h 766119"/>
              <a:gd name="connsiteX3" fmla="*/ 630195 w 902044"/>
              <a:gd name="connsiteY3" fmla="*/ 49427 h 766119"/>
              <a:gd name="connsiteX4" fmla="*/ 86498 w 902044"/>
              <a:gd name="connsiteY4" fmla="*/ 37070 h 766119"/>
              <a:gd name="connsiteX5" fmla="*/ 37071 w 902044"/>
              <a:gd name="connsiteY5" fmla="*/ 0 h 76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2044" h="766119">
                <a:moveTo>
                  <a:pt x="37071" y="0"/>
                </a:moveTo>
                <a:lnTo>
                  <a:pt x="0" y="753762"/>
                </a:lnTo>
                <a:lnTo>
                  <a:pt x="902044" y="766119"/>
                </a:lnTo>
                <a:lnTo>
                  <a:pt x="630195" y="49427"/>
                </a:lnTo>
                <a:lnTo>
                  <a:pt x="86498" y="37070"/>
                </a:lnTo>
                <a:lnTo>
                  <a:pt x="37071" y="0"/>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Freeform 9"/>
          <p:cNvSpPr/>
          <p:nvPr/>
        </p:nvSpPr>
        <p:spPr>
          <a:xfrm>
            <a:off x="1446213" y="2520950"/>
            <a:ext cx="457200" cy="444500"/>
          </a:xfrm>
          <a:custGeom>
            <a:avLst/>
            <a:gdLst>
              <a:gd name="connsiteX0" fmla="*/ 111210 w 457200"/>
              <a:gd name="connsiteY0" fmla="*/ 86498 h 444844"/>
              <a:gd name="connsiteX1" fmla="*/ 0 w 457200"/>
              <a:gd name="connsiteY1" fmla="*/ 296563 h 444844"/>
              <a:gd name="connsiteX2" fmla="*/ 74140 w 457200"/>
              <a:gd name="connsiteY2" fmla="*/ 383060 h 444844"/>
              <a:gd name="connsiteX3" fmla="*/ 321275 w 457200"/>
              <a:gd name="connsiteY3" fmla="*/ 444844 h 444844"/>
              <a:gd name="connsiteX4" fmla="*/ 457200 w 457200"/>
              <a:gd name="connsiteY4" fmla="*/ 210065 h 444844"/>
              <a:gd name="connsiteX5" fmla="*/ 185351 w 457200"/>
              <a:gd name="connsiteY5" fmla="*/ 197708 h 444844"/>
              <a:gd name="connsiteX6" fmla="*/ 148281 w 457200"/>
              <a:gd name="connsiteY6" fmla="*/ 0 h 444844"/>
              <a:gd name="connsiteX7" fmla="*/ 86497 w 457200"/>
              <a:gd name="connsiteY7" fmla="*/ 148281 h 444844"/>
              <a:gd name="connsiteX8" fmla="*/ 86497 w 457200"/>
              <a:gd name="connsiteY8" fmla="*/ 172995 h 444844"/>
              <a:gd name="connsiteX9" fmla="*/ 12356 w 457200"/>
              <a:gd name="connsiteY9" fmla="*/ 284206 h 44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00" h="444844">
                <a:moveTo>
                  <a:pt x="111210" y="86498"/>
                </a:moveTo>
                <a:lnTo>
                  <a:pt x="0" y="296563"/>
                </a:lnTo>
                <a:lnTo>
                  <a:pt x="74140" y="383060"/>
                </a:lnTo>
                <a:lnTo>
                  <a:pt x="321275" y="444844"/>
                </a:lnTo>
                <a:lnTo>
                  <a:pt x="457200" y="210065"/>
                </a:lnTo>
                <a:lnTo>
                  <a:pt x="185351" y="197708"/>
                </a:lnTo>
                <a:lnTo>
                  <a:pt x="148281" y="0"/>
                </a:lnTo>
                <a:lnTo>
                  <a:pt x="86497" y="148281"/>
                </a:lnTo>
                <a:lnTo>
                  <a:pt x="86497" y="172995"/>
                </a:lnTo>
                <a:lnTo>
                  <a:pt x="12356" y="28420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Freeform 10"/>
          <p:cNvSpPr/>
          <p:nvPr/>
        </p:nvSpPr>
        <p:spPr>
          <a:xfrm>
            <a:off x="1358900" y="1012825"/>
            <a:ext cx="6388100" cy="1014413"/>
          </a:xfrm>
          <a:custGeom>
            <a:avLst/>
            <a:gdLst>
              <a:gd name="connsiteX0" fmla="*/ 0 w 6388443"/>
              <a:gd name="connsiteY0" fmla="*/ 24714 h 1013254"/>
              <a:gd name="connsiteX1" fmla="*/ 12357 w 6388443"/>
              <a:gd name="connsiteY1" fmla="*/ 420130 h 1013254"/>
              <a:gd name="connsiteX2" fmla="*/ 1173892 w 6388443"/>
              <a:gd name="connsiteY2" fmla="*/ 407773 h 1013254"/>
              <a:gd name="connsiteX3" fmla="*/ 2730843 w 6388443"/>
              <a:gd name="connsiteY3" fmla="*/ 815546 h 1013254"/>
              <a:gd name="connsiteX4" fmla="*/ 4399006 w 6388443"/>
              <a:gd name="connsiteY4" fmla="*/ 976184 h 1013254"/>
              <a:gd name="connsiteX5" fmla="*/ 5795319 w 6388443"/>
              <a:gd name="connsiteY5" fmla="*/ 1013254 h 1013254"/>
              <a:gd name="connsiteX6" fmla="*/ 6388443 w 6388443"/>
              <a:gd name="connsiteY6" fmla="*/ 840260 h 1013254"/>
              <a:gd name="connsiteX7" fmla="*/ 6252519 w 6388443"/>
              <a:gd name="connsiteY7" fmla="*/ 185351 h 1013254"/>
              <a:gd name="connsiteX8" fmla="*/ 6116595 w 6388443"/>
              <a:gd name="connsiteY8" fmla="*/ 0 h 1013254"/>
              <a:gd name="connsiteX9" fmla="*/ 0 w 6388443"/>
              <a:gd name="connsiteY9" fmla="*/ 24714 h 101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8443" h="1013254">
                <a:moveTo>
                  <a:pt x="0" y="24714"/>
                </a:moveTo>
                <a:lnTo>
                  <a:pt x="12357" y="420130"/>
                </a:lnTo>
                <a:lnTo>
                  <a:pt x="1173892" y="407773"/>
                </a:lnTo>
                <a:lnTo>
                  <a:pt x="2730843" y="815546"/>
                </a:lnTo>
                <a:lnTo>
                  <a:pt x="4399006" y="976184"/>
                </a:lnTo>
                <a:lnTo>
                  <a:pt x="5795319" y="1013254"/>
                </a:lnTo>
                <a:lnTo>
                  <a:pt x="6388443" y="840260"/>
                </a:lnTo>
                <a:lnTo>
                  <a:pt x="6252519" y="185351"/>
                </a:lnTo>
                <a:lnTo>
                  <a:pt x="6116595" y="0"/>
                </a:lnTo>
                <a:lnTo>
                  <a:pt x="0" y="24714"/>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Freeform 11"/>
          <p:cNvSpPr/>
          <p:nvPr/>
        </p:nvSpPr>
        <p:spPr>
          <a:xfrm>
            <a:off x="3286125" y="1754188"/>
            <a:ext cx="1804988" cy="890587"/>
          </a:xfrm>
          <a:custGeom>
            <a:avLst/>
            <a:gdLst>
              <a:gd name="connsiteX0" fmla="*/ 0 w 1804087"/>
              <a:gd name="connsiteY0" fmla="*/ 0 h 889687"/>
              <a:gd name="connsiteX1" fmla="*/ 827903 w 1804087"/>
              <a:gd name="connsiteY1" fmla="*/ 172995 h 889687"/>
              <a:gd name="connsiteX2" fmla="*/ 926757 w 1804087"/>
              <a:gd name="connsiteY2" fmla="*/ 518984 h 889687"/>
              <a:gd name="connsiteX3" fmla="*/ 1260389 w 1804087"/>
              <a:gd name="connsiteY3" fmla="*/ 593125 h 889687"/>
              <a:gd name="connsiteX4" fmla="*/ 1519881 w 1804087"/>
              <a:gd name="connsiteY4" fmla="*/ 370703 h 889687"/>
              <a:gd name="connsiteX5" fmla="*/ 1804087 w 1804087"/>
              <a:gd name="connsiteY5" fmla="*/ 395417 h 889687"/>
              <a:gd name="connsiteX6" fmla="*/ 1791730 w 1804087"/>
              <a:gd name="connsiteY6" fmla="*/ 593125 h 889687"/>
              <a:gd name="connsiteX7" fmla="*/ 1569308 w 1804087"/>
              <a:gd name="connsiteY7" fmla="*/ 729049 h 889687"/>
              <a:gd name="connsiteX8" fmla="*/ 1037968 w 1804087"/>
              <a:gd name="connsiteY8" fmla="*/ 790833 h 889687"/>
              <a:gd name="connsiteX9" fmla="*/ 790833 w 1804087"/>
              <a:gd name="connsiteY9" fmla="*/ 827903 h 889687"/>
              <a:gd name="connsiteX10" fmla="*/ 704335 w 1804087"/>
              <a:gd name="connsiteY10" fmla="*/ 889687 h 889687"/>
              <a:gd name="connsiteX11" fmla="*/ 407773 w 1804087"/>
              <a:gd name="connsiteY11" fmla="*/ 593125 h 889687"/>
              <a:gd name="connsiteX12" fmla="*/ 395417 w 1804087"/>
              <a:gd name="connsiteY12" fmla="*/ 259492 h 889687"/>
              <a:gd name="connsiteX13" fmla="*/ 0 w 1804087"/>
              <a:gd name="connsiteY13" fmla="*/ 0 h 8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4087" h="889687">
                <a:moveTo>
                  <a:pt x="0" y="0"/>
                </a:moveTo>
                <a:lnTo>
                  <a:pt x="827903" y="172995"/>
                </a:lnTo>
                <a:lnTo>
                  <a:pt x="926757" y="518984"/>
                </a:lnTo>
                <a:lnTo>
                  <a:pt x="1260389" y="593125"/>
                </a:lnTo>
                <a:lnTo>
                  <a:pt x="1519881" y="370703"/>
                </a:lnTo>
                <a:lnTo>
                  <a:pt x="1804087" y="395417"/>
                </a:lnTo>
                <a:lnTo>
                  <a:pt x="1791730" y="593125"/>
                </a:lnTo>
                <a:lnTo>
                  <a:pt x="1569308" y="729049"/>
                </a:lnTo>
                <a:lnTo>
                  <a:pt x="1037968" y="790833"/>
                </a:lnTo>
                <a:lnTo>
                  <a:pt x="790833" y="827903"/>
                </a:lnTo>
                <a:lnTo>
                  <a:pt x="704335" y="889687"/>
                </a:lnTo>
                <a:lnTo>
                  <a:pt x="407773" y="593125"/>
                </a:lnTo>
                <a:lnTo>
                  <a:pt x="395417" y="259492"/>
                </a:lnTo>
                <a:lnTo>
                  <a:pt x="0" y="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Freeform 12"/>
          <p:cNvSpPr/>
          <p:nvPr/>
        </p:nvSpPr>
        <p:spPr>
          <a:xfrm>
            <a:off x="5287963" y="1989138"/>
            <a:ext cx="1471612" cy="1025525"/>
          </a:xfrm>
          <a:custGeom>
            <a:avLst/>
            <a:gdLst>
              <a:gd name="connsiteX0" fmla="*/ 160638 w 1470454"/>
              <a:gd name="connsiteY0" fmla="*/ 333632 h 1025611"/>
              <a:gd name="connsiteX1" fmla="*/ 0 w 1470454"/>
              <a:gd name="connsiteY1" fmla="*/ 667265 h 1025611"/>
              <a:gd name="connsiteX2" fmla="*/ 247135 w 1470454"/>
              <a:gd name="connsiteY2" fmla="*/ 988540 h 1025611"/>
              <a:gd name="connsiteX3" fmla="*/ 704335 w 1470454"/>
              <a:gd name="connsiteY3" fmla="*/ 1025611 h 1025611"/>
              <a:gd name="connsiteX4" fmla="*/ 1458097 w 1470454"/>
              <a:gd name="connsiteY4" fmla="*/ 766119 h 1025611"/>
              <a:gd name="connsiteX5" fmla="*/ 1470454 w 1470454"/>
              <a:gd name="connsiteY5" fmla="*/ 222421 h 1025611"/>
              <a:gd name="connsiteX6" fmla="*/ 1075038 w 1470454"/>
              <a:gd name="connsiteY6" fmla="*/ 37070 h 1025611"/>
              <a:gd name="connsiteX7" fmla="*/ 593124 w 1470454"/>
              <a:gd name="connsiteY7" fmla="*/ 0 h 1025611"/>
              <a:gd name="connsiteX8" fmla="*/ 160638 w 1470454"/>
              <a:gd name="connsiteY8" fmla="*/ 333632 h 102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0454" h="1025611">
                <a:moveTo>
                  <a:pt x="160638" y="333632"/>
                </a:moveTo>
                <a:lnTo>
                  <a:pt x="0" y="667265"/>
                </a:lnTo>
                <a:lnTo>
                  <a:pt x="247135" y="988540"/>
                </a:lnTo>
                <a:lnTo>
                  <a:pt x="704335" y="1025611"/>
                </a:lnTo>
                <a:lnTo>
                  <a:pt x="1458097" y="766119"/>
                </a:lnTo>
                <a:lnTo>
                  <a:pt x="1470454" y="222421"/>
                </a:lnTo>
                <a:lnTo>
                  <a:pt x="1075038" y="37070"/>
                </a:lnTo>
                <a:lnTo>
                  <a:pt x="593124" y="0"/>
                </a:lnTo>
                <a:lnTo>
                  <a:pt x="160638" y="333632"/>
                </a:lnTo>
                <a:close/>
              </a:path>
            </a:pathLst>
          </a:cu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Freeform 13"/>
          <p:cNvSpPr/>
          <p:nvPr/>
        </p:nvSpPr>
        <p:spPr>
          <a:xfrm>
            <a:off x="2038350" y="5969000"/>
            <a:ext cx="4003675" cy="728663"/>
          </a:xfrm>
          <a:custGeom>
            <a:avLst/>
            <a:gdLst>
              <a:gd name="connsiteX0" fmla="*/ 0 w 4003589"/>
              <a:gd name="connsiteY0" fmla="*/ 296562 h 729048"/>
              <a:gd name="connsiteX1" fmla="*/ 111211 w 4003589"/>
              <a:gd name="connsiteY1" fmla="*/ 679621 h 729048"/>
              <a:gd name="connsiteX2" fmla="*/ 1643449 w 4003589"/>
              <a:gd name="connsiteY2" fmla="*/ 704335 h 729048"/>
              <a:gd name="connsiteX3" fmla="*/ 1902940 w 4003589"/>
              <a:gd name="connsiteY3" fmla="*/ 210064 h 729048"/>
              <a:gd name="connsiteX4" fmla="*/ 2421924 w 4003589"/>
              <a:gd name="connsiteY4" fmla="*/ 333632 h 729048"/>
              <a:gd name="connsiteX5" fmla="*/ 2656703 w 4003589"/>
              <a:gd name="connsiteY5" fmla="*/ 691978 h 729048"/>
              <a:gd name="connsiteX6" fmla="*/ 3793524 w 4003589"/>
              <a:gd name="connsiteY6" fmla="*/ 729048 h 729048"/>
              <a:gd name="connsiteX7" fmla="*/ 4003589 w 4003589"/>
              <a:gd name="connsiteY7" fmla="*/ 61783 h 729048"/>
              <a:gd name="connsiteX8" fmla="*/ 3175686 w 4003589"/>
              <a:gd name="connsiteY8" fmla="*/ 383059 h 729048"/>
              <a:gd name="connsiteX9" fmla="*/ 2607276 w 4003589"/>
              <a:gd name="connsiteY9" fmla="*/ 135924 h 729048"/>
              <a:gd name="connsiteX10" fmla="*/ 2248930 w 4003589"/>
              <a:gd name="connsiteY10" fmla="*/ 0 h 729048"/>
              <a:gd name="connsiteX11" fmla="*/ 1915297 w 4003589"/>
              <a:gd name="connsiteY11" fmla="*/ 12356 h 729048"/>
              <a:gd name="connsiteX12" fmla="*/ 1680519 w 4003589"/>
              <a:gd name="connsiteY12" fmla="*/ 222421 h 729048"/>
              <a:gd name="connsiteX13" fmla="*/ 1099751 w 4003589"/>
              <a:gd name="connsiteY13" fmla="*/ 197708 h 729048"/>
              <a:gd name="connsiteX14" fmla="*/ 926757 w 4003589"/>
              <a:gd name="connsiteY14" fmla="*/ 518983 h 729048"/>
              <a:gd name="connsiteX15" fmla="*/ 531340 w 4003589"/>
              <a:gd name="connsiteY15" fmla="*/ 271848 h 729048"/>
              <a:gd name="connsiteX16" fmla="*/ 0 w 4003589"/>
              <a:gd name="connsiteY16" fmla="*/ 296562 h 72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03589" h="729048">
                <a:moveTo>
                  <a:pt x="0" y="296562"/>
                </a:moveTo>
                <a:lnTo>
                  <a:pt x="111211" y="679621"/>
                </a:lnTo>
                <a:lnTo>
                  <a:pt x="1643449" y="704335"/>
                </a:lnTo>
                <a:lnTo>
                  <a:pt x="1902940" y="210064"/>
                </a:lnTo>
                <a:lnTo>
                  <a:pt x="2421924" y="333632"/>
                </a:lnTo>
                <a:lnTo>
                  <a:pt x="2656703" y="691978"/>
                </a:lnTo>
                <a:lnTo>
                  <a:pt x="3793524" y="729048"/>
                </a:lnTo>
                <a:lnTo>
                  <a:pt x="4003589" y="61783"/>
                </a:lnTo>
                <a:lnTo>
                  <a:pt x="3175686" y="383059"/>
                </a:lnTo>
                <a:lnTo>
                  <a:pt x="2607276" y="135924"/>
                </a:lnTo>
                <a:lnTo>
                  <a:pt x="2248930" y="0"/>
                </a:lnTo>
                <a:lnTo>
                  <a:pt x="1915297" y="12356"/>
                </a:lnTo>
                <a:lnTo>
                  <a:pt x="1680519" y="222421"/>
                </a:lnTo>
                <a:lnTo>
                  <a:pt x="1099751" y="197708"/>
                </a:lnTo>
                <a:lnTo>
                  <a:pt x="926757" y="518983"/>
                </a:lnTo>
                <a:lnTo>
                  <a:pt x="531340" y="271848"/>
                </a:lnTo>
                <a:lnTo>
                  <a:pt x="0" y="296562"/>
                </a:lnTo>
                <a:close/>
              </a:path>
            </a:pathLst>
          </a:custGeom>
          <a:solidFill>
            <a:srgbClr val="32BFC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Freeform 14"/>
          <p:cNvSpPr/>
          <p:nvPr/>
        </p:nvSpPr>
        <p:spPr>
          <a:xfrm>
            <a:off x="6524625" y="2916238"/>
            <a:ext cx="1025525" cy="1408112"/>
          </a:xfrm>
          <a:custGeom>
            <a:avLst/>
            <a:gdLst>
              <a:gd name="connsiteX0" fmla="*/ 296562 w 1025610"/>
              <a:gd name="connsiteY0" fmla="*/ 0 h 1408670"/>
              <a:gd name="connsiteX1" fmla="*/ 0 w 1025610"/>
              <a:gd name="connsiteY1" fmla="*/ 345989 h 1408670"/>
              <a:gd name="connsiteX2" fmla="*/ 24713 w 1025610"/>
              <a:gd name="connsiteY2" fmla="*/ 1112108 h 1408670"/>
              <a:gd name="connsiteX3" fmla="*/ 494270 w 1025610"/>
              <a:gd name="connsiteY3" fmla="*/ 1396313 h 1408670"/>
              <a:gd name="connsiteX4" fmla="*/ 1025610 w 1025610"/>
              <a:gd name="connsiteY4" fmla="*/ 1408670 h 1408670"/>
              <a:gd name="connsiteX5" fmla="*/ 1025610 w 1025610"/>
              <a:gd name="connsiteY5" fmla="*/ 160637 h 1408670"/>
              <a:gd name="connsiteX6" fmla="*/ 296562 w 1025610"/>
              <a:gd name="connsiteY6" fmla="*/ 0 h 140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5610" h="1408670">
                <a:moveTo>
                  <a:pt x="296562" y="0"/>
                </a:moveTo>
                <a:lnTo>
                  <a:pt x="0" y="345989"/>
                </a:lnTo>
                <a:lnTo>
                  <a:pt x="24713" y="1112108"/>
                </a:lnTo>
                <a:lnTo>
                  <a:pt x="494270" y="1396313"/>
                </a:lnTo>
                <a:lnTo>
                  <a:pt x="1025610" y="1408670"/>
                </a:lnTo>
                <a:lnTo>
                  <a:pt x="1025610" y="160637"/>
                </a:lnTo>
                <a:lnTo>
                  <a:pt x="296562" y="0"/>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877" name="TextBox 15"/>
          <p:cNvSpPr txBox="1">
            <a:spLocks noChangeArrowheads="1"/>
          </p:cNvSpPr>
          <p:nvPr/>
        </p:nvSpPr>
        <p:spPr bwMode="auto">
          <a:xfrm>
            <a:off x="6875463" y="4868863"/>
            <a:ext cx="7921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Etc, etc, etc</a:t>
            </a:r>
          </a:p>
        </p:txBody>
      </p:sp>
      <p:sp>
        <p:nvSpPr>
          <p:cNvPr id="17" name="Freeform 16"/>
          <p:cNvSpPr/>
          <p:nvPr/>
        </p:nvSpPr>
        <p:spPr>
          <a:xfrm>
            <a:off x="3497263" y="3014663"/>
            <a:ext cx="839787" cy="790575"/>
          </a:xfrm>
          <a:custGeom>
            <a:avLst/>
            <a:gdLst>
              <a:gd name="connsiteX0" fmla="*/ 123568 w 840260"/>
              <a:gd name="connsiteY0" fmla="*/ 197708 h 790832"/>
              <a:gd name="connsiteX1" fmla="*/ 0 w 840260"/>
              <a:gd name="connsiteY1" fmla="*/ 457200 h 790832"/>
              <a:gd name="connsiteX2" fmla="*/ 210065 w 840260"/>
              <a:gd name="connsiteY2" fmla="*/ 691978 h 790832"/>
              <a:gd name="connsiteX3" fmla="*/ 407773 w 840260"/>
              <a:gd name="connsiteY3" fmla="*/ 790832 h 790832"/>
              <a:gd name="connsiteX4" fmla="*/ 654908 w 840260"/>
              <a:gd name="connsiteY4" fmla="*/ 642551 h 790832"/>
              <a:gd name="connsiteX5" fmla="*/ 840260 w 840260"/>
              <a:gd name="connsiteY5" fmla="*/ 259492 h 790832"/>
              <a:gd name="connsiteX6" fmla="*/ 593124 w 840260"/>
              <a:gd name="connsiteY6" fmla="*/ 420129 h 790832"/>
              <a:gd name="connsiteX7" fmla="*/ 321276 w 840260"/>
              <a:gd name="connsiteY7" fmla="*/ 494270 h 790832"/>
              <a:gd name="connsiteX8" fmla="*/ 185352 w 840260"/>
              <a:gd name="connsiteY8" fmla="*/ 333632 h 790832"/>
              <a:gd name="connsiteX9" fmla="*/ 321276 w 840260"/>
              <a:gd name="connsiteY9" fmla="*/ 0 h 790832"/>
              <a:gd name="connsiteX10" fmla="*/ 123568 w 840260"/>
              <a:gd name="connsiteY10" fmla="*/ 197708 h 7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0260" h="790832">
                <a:moveTo>
                  <a:pt x="123568" y="197708"/>
                </a:moveTo>
                <a:lnTo>
                  <a:pt x="0" y="457200"/>
                </a:lnTo>
                <a:lnTo>
                  <a:pt x="210065" y="691978"/>
                </a:lnTo>
                <a:lnTo>
                  <a:pt x="407773" y="790832"/>
                </a:lnTo>
                <a:lnTo>
                  <a:pt x="654908" y="642551"/>
                </a:lnTo>
                <a:lnTo>
                  <a:pt x="840260" y="259492"/>
                </a:lnTo>
                <a:lnTo>
                  <a:pt x="593124" y="420129"/>
                </a:lnTo>
                <a:lnTo>
                  <a:pt x="321276" y="494270"/>
                </a:lnTo>
                <a:lnTo>
                  <a:pt x="185352" y="333632"/>
                </a:lnTo>
                <a:lnTo>
                  <a:pt x="321276" y="0"/>
                </a:lnTo>
                <a:lnTo>
                  <a:pt x="123568" y="197708"/>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879" name="TextBox 19"/>
          <p:cNvSpPr txBox="1">
            <a:spLocks noChangeArrowheads="1"/>
          </p:cNvSpPr>
          <p:nvPr/>
        </p:nvSpPr>
        <p:spPr bwMode="auto">
          <a:xfrm>
            <a:off x="-36513" y="5375275"/>
            <a:ext cx="11160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t>Custom-ization</a:t>
            </a:r>
          </a:p>
        </p:txBody>
      </p:sp>
      <p:cxnSp>
        <p:nvCxnSpPr>
          <p:cNvPr id="22" name="Straight Arrow Connector 21"/>
          <p:cNvCxnSpPr/>
          <p:nvPr/>
        </p:nvCxnSpPr>
        <p:spPr>
          <a:xfrm flipV="1">
            <a:off x="557213" y="2852738"/>
            <a:ext cx="1117600" cy="2616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630238" y="3459163"/>
            <a:ext cx="3187700" cy="199072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906" name="TextBox 29"/>
          <p:cNvSpPr txBox="1">
            <a:spLocks noChangeArrowheads="1"/>
          </p:cNvSpPr>
          <p:nvPr/>
        </p:nvSpPr>
        <p:spPr bwMode="auto">
          <a:xfrm>
            <a:off x="6156325" y="5949184"/>
            <a:ext cx="28082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dirty="0"/>
              <a:t>In-house custom development</a:t>
            </a:r>
          </a:p>
        </p:txBody>
      </p:sp>
      <p:cxnSp>
        <p:nvCxnSpPr>
          <p:cNvPr id="4096" name="Straight Arrow Connector 4095"/>
          <p:cNvCxnSpPr>
            <a:stCxn id="37906" idx="1"/>
          </p:cNvCxnSpPr>
          <p:nvPr/>
        </p:nvCxnSpPr>
        <p:spPr>
          <a:xfrm flipH="1" flipV="1">
            <a:off x="5867400" y="6273034"/>
            <a:ext cx="288925"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4286250" y="2273300"/>
            <a:ext cx="1941513" cy="4132263"/>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36885" name="TextBox 18"/>
          <p:cNvSpPr txBox="1">
            <a:spLocks noChangeArrowheads="1"/>
          </p:cNvSpPr>
          <p:nvPr/>
        </p:nvSpPr>
        <p:spPr bwMode="auto">
          <a:xfrm>
            <a:off x="4670425" y="4149725"/>
            <a:ext cx="1485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Industry specific package</a:t>
            </a:r>
          </a:p>
        </p:txBody>
      </p:sp>
      <p:sp>
        <p:nvSpPr>
          <p:cNvPr id="36886" name="TextBox 17"/>
          <p:cNvSpPr txBox="1">
            <a:spLocks noChangeArrowheads="1"/>
          </p:cNvSpPr>
          <p:nvPr/>
        </p:nvSpPr>
        <p:spPr bwMode="auto">
          <a:xfrm>
            <a:off x="1116013" y="3459163"/>
            <a:ext cx="23193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Brandname ERP = FRED</a:t>
            </a:r>
          </a:p>
        </p:txBody>
      </p:sp>
      <p:cxnSp>
        <p:nvCxnSpPr>
          <p:cNvPr id="38" name="Straight Arrow Connector 37"/>
          <p:cNvCxnSpPr/>
          <p:nvPr/>
        </p:nvCxnSpPr>
        <p:spPr>
          <a:xfrm flipH="1" flipV="1">
            <a:off x="3886200" y="5622925"/>
            <a:ext cx="2333625" cy="741363"/>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36888" name="TextBox 4102"/>
          <p:cNvSpPr txBox="1">
            <a:spLocks noChangeArrowheads="1"/>
          </p:cNvSpPr>
          <p:nvPr/>
        </p:nvSpPr>
        <p:spPr bwMode="auto">
          <a:xfrm>
            <a:off x="7037388" y="2200275"/>
            <a:ext cx="1927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t>Spreadsheets</a:t>
            </a:r>
          </a:p>
        </p:txBody>
      </p:sp>
      <p:cxnSp>
        <p:nvCxnSpPr>
          <p:cNvPr id="4105" name="Straight Arrow Connector 4104"/>
          <p:cNvCxnSpPr>
            <a:stCxn id="36888" idx="1"/>
          </p:cNvCxnSpPr>
          <p:nvPr/>
        </p:nvCxnSpPr>
        <p:spPr>
          <a:xfrm flipH="1">
            <a:off x="6372225" y="2384425"/>
            <a:ext cx="665163" cy="117475"/>
          </a:xfrm>
          <a:prstGeom prst="straightConnector1">
            <a:avLst/>
          </a:prstGeom>
          <a:ln w="508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6888" idx="1"/>
          </p:cNvCxnSpPr>
          <p:nvPr/>
        </p:nvCxnSpPr>
        <p:spPr>
          <a:xfrm>
            <a:off x="7037388" y="2384425"/>
            <a:ext cx="127000" cy="1074738"/>
          </a:xfrm>
          <a:prstGeom prst="straightConnector1">
            <a:avLst/>
          </a:prstGeom>
          <a:ln w="508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36891" name="TextBox 4107"/>
          <p:cNvSpPr txBox="1">
            <a:spLocks noChangeArrowheads="1"/>
          </p:cNvSpPr>
          <p:nvPr/>
        </p:nvSpPr>
        <p:spPr bwMode="auto">
          <a:xfrm>
            <a:off x="3435350" y="1196975"/>
            <a:ext cx="3089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Data warehouse and BI</a:t>
            </a:r>
          </a:p>
        </p:txBody>
      </p:sp>
    </p:spTree>
    <p:extLst>
      <p:ext uri="{BB962C8B-B14F-4D97-AF65-F5344CB8AC3E}">
        <p14:creationId xmlns:p14="http://schemas.microsoft.com/office/powerpoint/2010/main" val="2237782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6886"/>
                                        </p:tgtEl>
                                        <p:attrNameLst>
                                          <p:attrName>style.visibility</p:attrName>
                                        </p:attrNameLst>
                                      </p:cBhvr>
                                      <p:to>
                                        <p:strVal val="visible"/>
                                      </p:to>
                                    </p:set>
                                    <p:animEffect transition="in" filter="fade">
                                      <p:cBhvr>
                                        <p:cTn id="11" dur="500"/>
                                        <p:tgtEl>
                                          <p:spTgt spid="36886"/>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6885"/>
                                        </p:tgtEl>
                                        <p:attrNameLst>
                                          <p:attrName>style.visibility</p:attrName>
                                        </p:attrNameLst>
                                      </p:cBhvr>
                                      <p:to>
                                        <p:strVal val="visible"/>
                                      </p:to>
                                    </p:set>
                                    <p:animEffect transition="in" filter="fade">
                                      <p:cBhvr>
                                        <p:cTn id="19" dur="500"/>
                                        <p:tgtEl>
                                          <p:spTgt spid="36885"/>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6891"/>
                                        </p:tgtEl>
                                        <p:attrNameLst>
                                          <p:attrName>style.visibility</p:attrName>
                                        </p:attrNameLst>
                                      </p:cBhvr>
                                      <p:to>
                                        <p:strVal val="visible"/>
                                      </p:to>
                                    </p:set>
                                    <p:animEffect transition="in" filter="fade">
                                      <p:cBhvr>
                                        <p:cTn id="27" dur="500"/>
                                        <p:tgtEl>
                                          <p:spTgt spid="36891"/>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nodeType="afterGroup">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nodeType="afterGroup">
                            <p:stCondLst>
                              <p:cond delay="400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par>
                          <p:cTn id="40" fill="hold" nodeType="afterGroup">
                            <p:stCondLst>
                              <p:cond delay="4500"/>
                            </p:stCondLst>
                            <p:childTnLst>
                              <p:par>
                                <p:cTn id="41" presetID="10"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par>
                          <p:cTn id="44" fill="hold" nodeType="afterGroup">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6879"/>
                                        </p:tgtEl>
                                        <p:attrNameLst>
                                          <p:attrName>style.visibility</p:attrName>
                                        </p:attrNameLst>
                                      </p:cBhvr>
                                      <p:to>
                                        <p:strVal val="visible"/>
                                      </p:to>
                                    </p:set>
                                    <p:animEffect transition="in" filter="fade">
                                      <p:cBhvr>
                                        <p:cTn id="47" dur="500"/>
                                        <p:tgtEl>
                                          <p:spTgt spid="36879"/>
                                        </p:tgtEl>
                                      </p:cBhvr>
                                    </p:animEffect>
                                  </p:childTnLst>
                                </p:cTn>
                              </p:par>
                            </p:childTnLst>
                          </p:cTn>
                        </p:par>
                        <p:par>
                          <p:cTn id="48" fill="hold" nodeType="afterGroup">
                            <p:stCondLst>
                              <p:cond delay="5500"/>
                            </p:stCondLst>
                            <p:childTnLst>
                              <p:par>
                                <p:cTn id="49" presetID="10"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par>
                          <p:cTn id="52" fill="hold" nodeType="afterGroup">
                            <p:stCondLst>
                              <p:cond delay="6000"/>
                            </p:stCondLst>
                            <p:childTnLst>
                              <p:par>
                                <p:cTn id="53" presetID="10" presetClass="entr" presetSubtype="0"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par>
                          <p:cTn id="56" fill="hold" nodeType="afterGroup">
                            <p:stCondLst>
                              <p:cond delay="6500"/>
                            </p:stCondLst>
                            <p:childTnLst>
                              <p:par>
                                <p:cTn id="57" presetID="10" presetClass="entr" presetSubtype="0"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par>
                          <p:cTn id="60" fill="hold" nodeType="afterGroup">
                            <p:stCondLst>
                              <p:cond delay="7000"/>
                            </p:stCondLst>
                            <p:childTnLst>
                              <p:par>
                                <p:cTn id="61" presetID="10" presetClass="entr" presetSubtype="0" fill="hold" nodeType="after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childTnLst>
                                </p:cTn>
                              </p:par>
                            </p:childTnLst>
                          </p:cTn>
                        </p:par>
                        <p:par>
                          <p:cTn id="64" fill="hold" nodeType="afterGroup">
                            <p:stCondLst>
                              <p:cond delay="7500"/>
                            </p:stCondLst>
                            <p:childTnLst>
                              <p:par>
                                <p:cTn id="65" presetID="10" presetClass="entr" presetSubtype="0" fill="hold" nodeType="after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500"/>
                                        <p:tgtEl>
                                          <p:spTgt spid="35"/>
                                        </p:tgtEl>
                                      </p:cBhvr>
                                    </p:animEffect>
                                  </p:childTnLst>
                                </p:cTn>
                              </p:par>
                            </p:childTnLst>
                          </p:cTn>
                        </p:par>
                        <p:par>
                          <p:cTn id="68" fill="hold" nodeType="afterGroup">
                            <p:stCondLst>
                              <p:cond delay="8000"/>
                            </p:stCondLst>
                            <p:childTnLst>
                              <p:par>
                                <p:cTn id="69" presetID="10" presetClass="entr" presetSubtype="0" fill="hold"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childTnLst>
                          </p:cTn>
                        </p:par>
                        <p:par>
                          <p:cTn id="72" fill="hold" nodeType="afterGroup">
                            <p:stCondLst>
                              <p:cond delay="8500"/>
                            </p:stCondLst>
                            <p:childTnLst>
                              <p:par>
                                <p:cTn id="73" presetID="10" presetClass="entr" presetSubtype="0" fill="hold"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500"/>
                                        <p:tgtEl>
                                          <p:spTgt spid="15"/>
                                        </p:tgtEl>
                                      </p:cBhvr>
                                    </p:animEffect>
                                  </p:childTnLst>
                                </p:cTn>
                              </p:par>
                            </p:childTnLst>
                          </p:cTn>
                        </p:par>
                        <p:par>
                          <p:cTn id="76" fill="hold" nodeType="afterGroup">
                            <p:stCondLst>
                              <p:cond delay="9000"/>
                            </p:stCondLst>
                            <p:childTnLst>
                              <p:par>
                                <p:cTn id="77" presetID="10" presetClass="entr" presetSubtype="0" fill="hold" nodeType="afterEffect">
                                  <p:stCondLst>
                                    <p:cond delay="0"/>
                                  </p:stCondLst>
                                  <p:childTnLst>
                                    <p:set>
                                      <p:cBhvr>
                                        <p:cTn id="78" dur="1" fill="hold">
                                          <p:stCondLst>
                                            <p:cond delay="0"/>
                                          </p:stCondLst>
                                        </p:cTn>
                                        <p:tgtEl>
                                          <p:spTgt spid="4105"/>
                                        </p:tgtEl>
                                        <p:attrNameLst>
                                          <p:attrName>style.visibility</p:attrName>
                                        </p:attrNameLst>
                                      </p:cBhvr>
                                      <p:to>
                                        <p:strVal val="visible"/>
                                      </p:to>
                                    </p:set>
                                    <p:animEffect transition="in" filter="fade">
                                      <p:cBhvr>
                                        <p:cTn id="79" dur="500"/>
                                        <p:tgtEl>
                                          <p:spTgt spid="4105"/>
                                        </p:tgtEl>
                                      </p:cBhvr>
                                    </p:animEffect>
                                  </p:childTnLst>
                                </p:cTn>
                              </p:par>
                            </p:childTnLst>
                          </p:cTn>
                        </p:par>
                        <p:par>
                          <p:cTn id="80" fill="hold" nodeType="afterGroup">
                            <p:stCondLst>
                              <p:cond delay="9500"/>
                            </p:stCondLst>
                            <p:childTnLst>
                              <p:par>
                                <p:cTn id="81" presetID="10" presetClass="entr" presetSubtype="0" fill="hold" nodeType="after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fade">
                                      <p:cBhvr>
                                        <p:cTn id="83" dur="500"/>
                                        <p:tgtEl>
                                          <p:spTgt spid="44"/>
                                        </p:tgtEl>
                                      </p:cBhvr>
                                    </p:animEffect>
                                  </p:childTnLst>
                                </p:cTn>
                              </p:par>
                            </p:childTnLst>
                          </p:cTn>
                        </p:par>
                        <p:par>
                          <p:cTn id="84" fill="hold" nodeType="afterGroup">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36888"/>
                                        </p:tgtEl>
                                        <p:attrNameLst>
                                          <p:attrName>style.visibility</p:attrName>
                                        </p:attrNameLst>
                                      </p:cBhvr>
                                      <p:to>
                                        <p:strVal val="visible"/>
                                      </p:to>
                                    </p:set>
                                    <p:animEffect transition="in" filter="fade">
                                      <p:cBhvr>
                                        <p:cTn id="87" dur="500"/>
                                        <p:tgtEl>
                                          <p:spTgt spid="36888"/>
                                        </p:tgtEl>
                                      </p:cBhvr>
                                    </p:animEffect>
                                  </p:childTnLst>
                                </p:cTn>
                              </p:par>
                            </p:childTnLst>
                          </p:cTn>
                        </p:par>
                        <p:par>
                          <p:cTn id="88" fill="hold" nodeType="afterGroup">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36877"/>
                                        </p:tgtEl>
                                        <p:attrNameLst>
                                          <p:attrName>style.visibility</p:attrName>
                                        </p:attrNameLst>
                                      </p:cBhvr>
                                      <p:to>
                                        <p:strVal val="visible"/>
                                      </p:to>
                                    </p:set>
                                    <p:animEffect transition="in" filter="fade">
                                      <p:cBhvr>
                                        <p:cTn id="91" dur="500"/>
                                        <p:tgtEl>
                                          <p:spTgt spid="36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7" grpId="0"/>
      <p:bldP spid="36879" grpId="0"/>
      <p:bldP spid="36885" grpId="0"/>
      <p:bldP spid="36886" grpId="0"/>
      <p:bldP spid="36888" grpId="0"/>
      <p:bldP spid="3689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Conventional taxonomy example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214282" y="1571612"/>
            <a:ext cx="6805990" cy="3139321"/>
          </a:xfrm>
          <a:prstGeom prst="rect">
            <a:avLst/>
          </a:prstGeom>
          <a:noFill/>
        </p:spPr>
        <p:txBody>
          <a:bodyPr wrap="square" rtlCol="0">
            <a:spAutoFit/>
          </a:bodyPr>
          <a:lstStyle/>
          <a:p>
            <a:pPr>
              <a:buClr>
                <a:schemeClr val="tx2"/>
              </a:buClr>
            </a:pPr>
            <a:r>
              <a:rPr lang="en-US" dirty="0" smtClean="0">
                <a:solidFill>
                  <a:schemeClr val="tx2"/>
                </a:solidFill>
              </a:rPr>
              <a:t>ANIMALS</a:t>
            </a:r>
          </a:p>
          <a:p>
            <a:pPr>
              <a:buClr>
                <a:schemeClr val="tx2"/>
              </a:buClr>
            </a:pPr>
            <a:r>
              <a:rPr lang="en-US" dirty="0">
                <a:solidFill>
                  <a:schemeClr val="tx2"/>
                </a:solidFill>
              </a:rPr>
              <a:t>	</a:t>
            </a:r>
            <a:r>
              <a:rPr lang="en-US" dirty="0" smtClean="0">
                <a:solidFill>
                  <a:schemeClr val="tx2"/>
                </a:solidFill>
              </a:rPr>
              <a:t>ELEPHANTS</a:t>
            </a:r>
          </a:p>
          <a:p>
            <a:pPr>
              <a:buClr>
                <a:schemeClr val="tx2"/>
              </a:buClr>
            </a:pPr>
            <a:r>
              <a:rPr lang="en-US" dirty="0">
                <a:solidFill>
                  <a:schemeClr val="tx2"/>
                </a:solidFill>
              </a:rPr>
              <a:t>	</a:t>
            </a:r>
            <a:r>
              <a:rPr lang="en-US" dirty="0" smtClean="0">
                <a:solidFill>
                  <a:schemeClr val="tx2"/>
                </a:solidFill>
              </a:rPr>
              <a:t>RHINOCEROS</a:t>
            </a:r>
          </a:p>
          <a:p>
            <a:pPr>
              <a:buClr>
                <a:schemeClr val="tx2"/>
              </a:buClr>
            </a:pPr>
            <a:r>
              <a:rPr lang="en-US" dirty="0">
                <a:solidFill>
                  <a:schemeClr val="tx2"/>
                </a:solidFill>
              </a:rPr>
              <a:t>	</a:t>
            </a:r>
            <a:r>
              <a:rPr lang="en-US" dirty="0" smtClean="0">
                <a:solidFill>
                  <a:schemeClr val="tx2"/>
                </a:solidFill>
              </a:rPr>
              <a:t>DOGS</a:t>
            </a:r>
          </a:p>
          <a:p>
            <a:pPr>
              <a:buClr>
                <a:schemeClr val="tx2"/>
              </a:buClr>
            </a:pPr>
            <a:r>
              <a:rPr lang="en-US" dirty="0">
                <a:solidFill>
                  <a:schemeClr val="tx2"/>
                </a:solidFill>
              </a:rPr>
              <a:t>	</a:t>
            </a:r>
            <a:r>
              <a:rPr lang="en-US" dirty="0" smtClean="0">
                <a:solidFill>
                  <a:schemeClr val="tx2"/>
                </a:solidFill>
              </a:rPr>
              <a:t>CATS</a:t>
            </a:r>
          </a:p>
          <a:p>
            <a:pPr>
              <a:buClr>
                <a:schemeClr val="tx2"/>
              </a:buClr>
            </a:pPr>
            <a:r>
              <a:rPr lang="en-US" dirty="0">
                <a:solidFill>
                  <a:schemeClr val="tx2"/>
                </a:solidFill>
              </a:rPr>
              <a:t>	</a:t>
            </a:r>
            <a:r>
              <a:rPr lang="en-US" dirty="0" smtClean="0">
                <a:solidFill>
                  <a:schemeClr val="tx2"/>
                </a:solidFill>
              </a:rPr>
              <a:t>	LIONS</a:t>
            </a:r>
          </a:p>
          <a:p>
            <a:pPr>
              <a:buClr>
                <a:schemeClr val="tx2"/>
              </a:buClr>
            </a:pPr>
            <a:r>
              <a:rPr lang="en-US" dirty="0">
                <a:solidFill>
                  <a:schemeClr val="tx2"/>
                </a:solidFill>
              </a:rPr>
              <a:t>	</a:t>
            </a:r>
            <a:r>
              <a:rPr lang="en-US" dirty="0" smtClean="0">
                <a:solidFill>
                  <a:schemeClr val="tx2"/>
                </a:solidFill>
              </a:rPr>
              <a:t>	LEOPARDS</a:t>
            </a:r>
          </a:p>
          <a:p>
            <a:pPr>
              <a:buClr>
                <a:schemeClr val="tx2"/>
              </a:buClr>
            </a:pPr>
            <a:r>
              <a:rPr lang="en-US" dirty="0">
                <a:solidFill>
                  <a:schemeClr val="tx2"/>
                </a:solidFill>
              </a:rPr>
              <a:t>	</a:t>
            </a:r>
            <a:r>
              <a:rPr lang="en-US" dirty="0" smtClean="0">
                <a:solidFill>
                  <a:schemeClr val="tx2"/>
                </a:solidFill>
              </a:rPr>
              <a:t>	DOMESTIC CATS</a:t>
            </a:r>
          </a:p>
          <a:p>
            <a:pPr>
              <a:buClr>
                <a:schemeClr val="tx2"/>
              </a:buClr>
            </a:pPr>
            <a:r>
              <a:rPr lang="en-US" dirty="0">
                <a:solidFill>
                  <a:schemeClr val="tx2"/>
                </a:solidFill>
              </a:rPr>
              <a:t>	</a:t>
            </a:r>
            <a:r>
              <a:rPr lang="en-US" dirty="0" smtClean="0">
                <a:solidFill>
                  <a:schemeClr val="tx2"/>
                </a:solidFill>
              </a:rPr>
              <a:t>		Persian Cats</a:t>
            </a:r>
          </a:p>
          <a:p>
            <a:pPr>
              <a:buClr>
                <a:schemeClr val="tx2"/>
              </a:buClr>
            </a:pPr>
            <a:r>
              <a:rPr lang="en-US" dirty="0">
                <a:solidFill>
                  <a:schemeClr val="tx2"/>
                </a:solidFill>
              </a:rPr>
              <a:t>	</a:t>
            </a:r>
            <a:r>
              <a:rPr lang="en-US" dirty="0" smtClean="0">
                <a:solidFill>
                  <a:schemeClr val="tx2"/>
                </a:solidFill>
              </a:rPr>
              <a:t>		Domestic Short Hair Cats</a:t>
            </a:r>
          </a:p>
          <a:p>
            <a:pPr>
              <a:buClr>
                <a:schemeClr val="tx2"/>
              </a:buClr>
            </a:pPr>
            <a:r>
              <a:rPr lang="en-US" dirty="0">
                <a:solidFill>
                  <a:schemeClr val="tx2"/>
                </a:solidFill>
              </a:rPr>
              <a:t>	</a:t>
            </a:r>
            <a:r>
              <a:rPr lang="en-US" dirty="0" smtClean="0">
                <a:solidFill>
                  <a:schemeClr val="tx2"/>
                </a:solidFill>
              </a:rPr>
              <a:t>		etc</a:t>
            </a:r>
          </a:p>
        </p:txBody>
      </p:sp>
      <p:sp>
        <p:nvSpPr>
          <p:cNvPr id="2" name="Slide Number Placeholder 1"/>
          <p:cNvSpPr>
            <a:spLocks noGrp="1"/>
          </p:cNvSpPr>
          <p:nvPr>
            <p:ph type="sldNum" sz="quarter" idx="12"/>
          </p:nvPr>
        </p:nvSpPr>
        <p:spPr/>
        <p:txBody>
          <a:bodyPr/>
          <a:lstStyle/>
          <a:p>
            <a:fld id="{89C9D035-6A94-4569-9779-E840D39ECC0D}" type="slidenum">
              <a:rPr lang="en-US" smtClean="0"/>
              <a:pPr/>
              <a:t>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2000"/>
                                        <p:tgtEl>
                                          <p:spTgt spid="5">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2000"/>
                                        <p:tgtEl>
                                          <p:spTgt spid="5">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2000"/>
                                        <p:tgtEl>
                                          <p:spTgt spid="5">
                                            <p:txEl>
                                              <p:pRg st="3" end="3"/>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2000"/>
                                        <p:tgtEl>
                                          <p:spTgt spid="5">
                                            <p:txEl>
                                              <p:pRg st="4" end="4"/>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2000"/>
                                        <p:tgtEl>
                                          <p:spTgt spid="5">
                                            <p:txEl>
                                              <p:pRg st="5" end="5"/>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2000"/>
                                        <p:tgtEl>
                                          <p:spTgt spid="5">
                                            <p:txEl>
                                              <p:pRg st="6" end="6"/>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fade">
                                      <p:cBhvr>
                                        <p:cTn id="35" dur="2000"/>
                                        <p:tgtEl>
                                          <p:spTgt spid="5">
                                            <p:txEl>
                                              <p:pRg st="7" end="7"/>
                                            </p:txEl>
                                          </p:spTgt>
                                        </p:tgtEl>
                                      </p:cBhvr>
                                    </p:animEffect>
                                  </p:childTnLst>
                                </p:cTn>
                              </p:par>
                            </p:childTnLst>
                          </p:cTn>
                        </p:par>
                        <p:par>
                          <p:cTn id="36" fill="hold">
                            <p:stCondLst>
                              <p:cond delay="16000"/>
                            </p:stCondLst>
                            <p:childTnLst>
                              <p:par>
                                <p:cTn id="37" presetID="10" presetClass="entr" presetSubtype="0" fill="hold" nodeType="after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fade">
                                      <p:cBhvr>
                                        <p:cTn id="39" dur="2000"/>
                                        <p:tgtEl>
                                          <p:spTgt spid="5">
                                            <p:txEl>
                                              <p:pRg st="8" end="8"/>
                                            </p:txEl>
                                          </p:spTgt>
                                        </p:tgtEl>
                                      </p:cBhvr>
                                    </p:animEffect>
                                  </p:childTnLst>
                                </p:cTn>
                              </p:par>
                            </p:childTnLst>
                          </p:cTn>
                        </p:par>
                        <p:par>
                          <p:cTn id="40" fill="hold">
                            <p:stCondLst>
                              <p:cond delay="18000"/>
                            </p:stCondLst>
                            <p:childTnLst>
                              <p:par>
                                <p:cTn id="41" presetID="10" presetClass="entr" presetSubtype="0" fill="hold" nodeType="after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animEffect transition="in" filter="fade">
                                      <p:cBhvr>
                                        <p:cTn id="43" dur="2000"/>
                                        <p:tgtEl>
                                          <p:spTgt spid="5">
                                            <p:txEl>
                                              <p:pRg st="9" end="9"/>
                                            </p:txEl>
                                          </p:spTgt>
                                        </p:tgtEl>
                                      </p:cBhvr>
                                    </p:animEffect>
                                  </p:childTnLst>
                                </p:cTn>
                              </p:par>
                            </p:childTnLst>
                          </p:cTn>
                        </p:par>
                        <p:par>
                          <p:cTn id="44" fill="hold">
                            <p:stCondLst>
                              <p:cond delay="20000"/>
                            </p:stCondLst>
                            <p:childTnLst>
                              <p:par>
                                <p:cTn id="45" presetID="10" presetClass="entr" presetSubtype="0" fill="hold" nodeType="after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animEffect transition="in" filter="fade">
                                      <p:cBhvr>
                                        <p:cTn id="47" dur="2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Taxonomy defined</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214282" y="1571612"/>
            <a:ext cx="4572032" cy="5078313"/>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Logical word (semantic structure)</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ZA" dirty="0" smtClean="0">
                <a:solidFill>
                  <a:schemeClr val="tx2"/>
                </a:solidFill>
              </a:rPr>
              <a:t>Precision vocabulary of preferred terms</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Conveys understanding between humans with relevant knowledge and experience</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Once linked to a precision code scheme the most important communication mechanism between computers and people </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An art and a science</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Once it is right it is OBVIOUS </a:t>
            </a:r>
            <a:r>
              <a:rPr lang="en-ZA" dirty="0" smtClean="0">
                <a:solidFill>
                  <a:schemeClr val="tx2"/>
                </a:solidFill>
                <a:sym typeface="Wingdings" pitchFamily="2" charset="2"/>
              </a:rPr>
              <a:t></a:t>
            </a:r>
            <a:endParaRPr lang="en-ZA" dirty="0" smtClean="0">
              <a:solidFill>
                <a:schemeClr val="tx2"/>
              </a:solidFill>
            </a:endParaRPr>
          </a:p>
          <a:p>
            <a:pPr marL="342900" indent="-342900">
              <a:buClr>
                <a:schemeClr val="tx2"/>
              </a:buClr>
              <a:buFont typeface="+mj-lt"/>
              <a:buAutoNum type="arabicPeriod"/>
            </a:pPr>
            <a:endParaRPr lang="en-US" dirty="0" smtClean="0">
              <a:solidFill>
                <a:schemeClr val="tx2"/>
              </a:solidFill>
            </a:endParaRPr>
          </a:p>
        </p:txBody>
      </p:sp>
      <p:pic>
        <p:nvPicPr>
          <p:cNvPr id="224258" name="Picture 2"/>
          <p:cNvPicPr>
            <a:picLocks noChangeAspect="1" noChangeArrowheads="1"/>
          </p:cNvPicPr>
          <p:nvPr/>
        </p:nvPicPr>
        <p:blipFill>
          <a:blip r:embed="rId3" cstate="print"/>
          <a:srcRect/>
          <a:stretch>
            <a:fillRect/>
          </a:stretch>
        </p:blipFill>
        <p:spPr bwMode="auto">
          <a:xfrm>
            <a:off x="4613851" y="1500198"/>
            <a:ext cx="4530150" cy="5429264"/>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5072066" y="94673"/>
            <a:ext cx="1785950" cy="1183414"/>
          </a:xfrm>
          <a:prstGeom prst="rect">
            <a:avLst/>
          </a:prstGeom>
          <a:noFill/>
          <a:ln w="9525">
            <a:noFill/>
            <a:miter lim="800000"/>
            <a:headEnd/>
            <a:tailEnd/>
          </a:ln>
        </p:spPr>
      </p:pic>
      <p:sp>
        <p:nvSpPr>
          <p:cNvPr id="7" name="Oval 6"/>
          <p:cNvSpPr/>
          <p:nvPr/>
        </p:nvSpPr>
        <p:spPr>
          <a:xfrm>
            <a:off x="0" y="5857892"/>
            <a:ext cx="4572000" cy="57148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89C9D035-6A94-4569-9779-E840D39ECC0D}" type="slidenum">
              <a:rPr lang="en-US" smtClean="0"/>
              <a:pPr/>
              <a:t>17</a:t>
            </a:fld>
            <a:endParaRPr lang="en-US"/>
          </a:p>
        </p:txBody>
      </p:sp>
    </p:spTree>
    <p:extLst>
      <p:ext uri="{BB962C8B-B14F-4D97-AF65-F5344CB8AC3E}">
        <p14:creationId xmlns:p14="http://schemas.microsoft.com/office/powerpoint/2010/main" val="73924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2000"/>
                                        <p:tgtEl>
                                          <p:spTgt spid="5">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24258"/>
                                        </p:tgtEl>
                                        <p:attrNameLst>
                                          <p:attrName>style.visibility</p:attrName>
                                        </p:attrNameLst>
                                      </p:cBhvr>
                                      <p:to>
                                        <p:strVal val="visible"/>
                                      </p:to>
                                    </p:set>
                                    <p:animEffect transition="in" filter="fade">
                                      <p:cBhvr>
                                        <p:cTn id="15" dur="2000"/>
                                        <p:tgtEl>
                                          <p:spTgt spid="224258"/>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2000"/>
                                        <p:tgtEl>
                                          <p:spTgt spid="5">
                                            <p:txEl>
                                              <p:pRg st="2" end="2"/>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2000"/>
                                        <p:tgtEl>
                                          <p:spTgt spid="5">
                                            <p:txEl>
                                              <p:pRg st="4" end="4"/>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2000"/>
                                        <p:tgtEl>
                                          <p:spTgt spid="5">
                                            <p:txEl>
                                              <p:pRg st="6" end="6"/>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fade">
                                      <p:cBhvr>
                                        <p:cTn id="31" dur="2000"/>
                                        <p:tgtEl>
                                          <p:spTgt spid="5">
                                            <p:txEl>
                                              <p:pRg st="8" end="8"/>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fade">
                                      <p:cBhvr>
                                        <p:cTn id="35" dur="2000"/>
                                        <p:tgtEl>
                                          <p:spTgt spid="5">
                                            <p:txEl>
                                              <p:pRg st="10" end="10"/>
                                            </p:txEl>
                                          </p:spTgt>
                                        </p:tgtEl>
                                      </p:cBhvr>
                                    </p:animEffect>
                                  </p:childTnLst>
                                </p:cTn>
                              </p:par>
                            </p:childTnLst>
                          </p:cTn>
                        </p:par>
                        <p:par>
                          <p:cTn id="36" fill="hold">
                            <p:stCondLst>
                              <p:cond delay="160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Taxonomy relevance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214282" y="1571612"/>
            <a:ext cx="4572032" cy="4801314"/>
          </a:xfrm>
          <a:prstGeom prst="rect">
            <a:avLst/>
          </a:prstGeom>
          <a:noFill/>
        </p:spPr>
        <p:txBody>
          <a:bodyPr wrap="square" rtlCol="0">
            <a:spAutoFit/>
          </a:bodyPr>
          <a:lstStyle/>
          <a:p>
            <a:pPr marL="342900" indent="-342900">
              <a:buClr>
                <a:schemeClr val="tx2"/>
              </a:buClr>
              <a:buFont typeface="+mj-lt"/>
              <a:buAutoNum type="arabicPeriod"/>
            </a:pPr>
            <a:r>
              <a:rPr lang="en-ZA" dirty="0" smtClean="0">
                <a:solidFill>
                  <a:schemeClr val="tx2"/>
                </a:solidFill>
              </a:rPr>
              <a:t>Essential to effective operational and strategic use of business software</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Nearly ALL validation lists (drop down lists), chart of accounts, etc</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Large body of expertise – Botany, Zoology, military filing, Library Science, Information Management, etc</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Unknown to many (most?) IT professionals and business people</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endParaRPr lang="en-US" dirty="0" smtClean="0">
              <a:solidFill>
                <a:schemeClr val="tx2"/>
              </a:solidFill>
            </a:endParaRPr>
          </a:p>
        </p:txBody>
      </p:sp>
      <p:pic>
        <p:nvPicPr>
          <p:cNvPr id="6" name="Picture 2"/>
          <p:cNvPicPr>
            <a:picLocks noChangeAspect="1" noChangeArrowheads="1"/>
          </p:cNvPicPr>
          <p:nvPr/>
        </p:nvPicPr>
        <p:blipFill>
          <a:blip r:embed="rId3" cstate="print"/>
          <a:srcRect/>
          <a:stretch>
            <a:fillRect/>
          </a:stretch>
        </p:blipFill>
        <p:spPr bwMode="auto">
          <a:xfrm>
            <a:off x="5072067" y="1536065"/>
            <a:ext cx="4071934" cy="4989279"/>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5072066" y="94673"/>
            <a:ext cx="1785950" cy="1183414"/>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89C9D035-6A94-4569-9779-E840D39ECC0D}" type="slidenum">
              <a:rPr lang="en-US" smtClean="0"/>
              <a:pPr/>
              <a:t>18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2000"/>
                                        <p:tgtEl>
                                          <p:spTgt spid="5">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2000"/>
                                        <p:tgtEl>
                                          <p:spTgt spid="5">
                                            <p:txEl>
                                              <p:pRg st="2" end="2"/>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2000"/>
                                        <p:tgtEl>
                                          <p:spTgt spid="5">
                                            <p:txEl>
                                              <p:pRg st="4" end="4"/>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A computer is</a:t>
            </a:r>
          </a:p>
          <a:p>
            <a:r>
              <a:rPr lang="en-ZA" sz="2400" b="1" dirty="0" smtClean="0">
                <a:solidFill>
                  <a:schemeClr val="tx2"/>
                </a:solidFill>
                <a:latin typeface="Verdana" pitchFamily="34" charset="0"/>
              </a:rPr>
              <a:t>An adding machine / calculator</a:t>
            </a:r>
            <a:endParaRPr lang="en-ZA" sz="2400" b="1" dirty="0">
              <a:solidFill>
                <a:schemeClr val="tx2"/>
              </a:solidFill>
              <a:latin typeface="Verdana" pitchFamily="34" charset="0"/>
            </a:endParaRPr>
          </a:p>
        </p:txBody>
      </p:sp>
      <p:pic>
        <p:nvPicPr>
          <p:cNvPr id="5" name="Picture 3"/>
          <p:cNvPicPr>
            <a:picLocks noChangeAspect="1" noChangeArrowheads="1"/>
          </p:cNvPicPr>
          <p:nvPr/>
        </p:nvPicPr>
        <p:blipFill>
          <a:blip r:embed="rId3" cstate="print"/>
          <a:srcRect/>
          <a:stretch>
            <a:fillRect/>
          </a:stretch>
        </p:blipFill>
        <p:spPr bwMode="auto">
          <a:xfrm>
            <a:off x="0" y="1428736"/>
            <a:ext cx="3286116" cy="2500330"/>
          </a:xfrm>
          <a:prstGeom prst="rect">
            <a:avLst/>
          </a:prstGeom>
          <a:noFill/>
          <a:ln w="9525">
            <a:noFill/>
            <a:miter lim="800000"/>
            <a:headEnd/>
            <a:tailEnd/>
          </a:ln>
        </p:spPr>
      </p:pic>
      <p:pic>
        <p:nvPicPr>
          <p:cNvPr id="6" name="Picture 5" descr="Abacus iStock_000006272016Small.jpg"/>
          <p:cNvPicPr>
            <a:picLocks noChangeAspect="1"/>
          </p:cNvPicPr>
          <p:nvPr/>
        </p:nvPicPr>
        <p:blipFill>
          <a:blip r:embed="rId4" cstate="print"/>
          <a:stretch>
            <a:fillRect/>
          </a:stretch>
        </p:blipFill>
        <p:spPr>
          <a:xfrm rot="5400000">
            <a:off x="6036468" y="3173573"/>
            <a:ext cx="2928958" cy="3571921"/>
          </a:xfrm>
          <a:prstGeom prst="rect">
            <a:avLst/>
          </a:prstGeom>
        </p:spPr>
      </p:pic>
      <p:sp>
        <p:nvSpPr>
          <p:cNvPr id="9" name="TextBox 8"/>
          <p:cNvSpPr txBox="1"/>
          <p:nvPr/>
        </p:nvSpPr>
        <p:spPr>
          <a:xfrm>
            <a:off x="3571868" y="1857364"/>
            <a:ext cx="2714644" cy="3970318"/>
          </a:xfrm>
          <a:prstGeom prst="rect">
            <a:avLst/>
          </a:prstGeom>
          <a:noFill/>
        </p:spPr>
        <p:txBody>
          <a:bodyPr wrap="square" rtlCol="0">
            <a:spAutoFit/>
          </a:bodyPr>
          <a:lstStyle/>
          <a:p>
            <a:r>
              <a:rPr lang="en-ZA" dirty="0" smtClean="0"/>
              <a:t>0</a:t>
            </a:r>
          </a:p>
          <a:p>
            <a:r>
              <a:rPr lang="en-ZA" dirty="0" smtClean="0"/>
              <a:t>1</a:t>
            </a:r>
          </a:p>
          <a:p>
            <a:r>
              <a:rPr lang="en-ZA" dirty="0" smtClean="0"/>
              <a:t>1+1=10</a:t>
            </a:r>
          </a:p>
          <a:p>
            <a:r>
              <a:rPr lang="en-ZA" dirty="0" smtClean="0"/>
              <a:t>1+1+1=11</a:t>
            </a:r>
          </a:p>
          <a:p>
            <a:r>
              <a:rPr lang="en-ZA" dirty="0" smtClean="0"/>
              <a:t>1+1+1+1=100</a:t>
            </a:r>
          </a:p>
          <a:p>
            <a:endParaRPr lang="en-ZA" dirty="0" smtClean="0"/>
          </a:p>
          <a:p>
            <a:r>
              <a:rPr lang="en-ZA" dirty="0" smtClean="0"/>
              <a:t>Called a “bit”</a:t>
            </a:r>
          </a:p>
          <a:p>
            <a:endParaRPr lang="en-ZA" dirty="0" smtClean="0"/>
          </a:p>
          <a:p>
            <a:r>
              <a:rPr lang="en-ZA" dirty="0" smtClean="0"/>
              <a:t>8 bits make a byte</a:t>
            </a:r>
          </a:p>
          <a:p>
            <a:endParaRPr lang="en-ZA" dirty="0" smtClean="0"/>
          </a:p>
          <a:p>
            <a:r>
              <a:rPr lang="en-ZA" dirty="0" smtClean="0"/>
              <a:t>2 bytes make an ASCII character</a:t>
            </a:r>
          </a:p>
          <a:p>
            <a:endParaRPr lang="en-ZA" dirty="0" smtClean="0"/>
          </a:p>
          <a:p>
            <a:r>
              <a:rPr lang="en-ZA" dirty="0" smtClean="0"/>
              <a:t>A= “41” hex</a:t>
            </a:r>
            <a:endParaRPr lang="en-US" dirty="0"/>
          </a:p>
        </p:txBody>
      </p:sp>
      <p:pic>
        <p:nvPicPr>
          <p:cNvPr id="137217" name="Picture 1"/>
          <p:cNvPicPr>
            <a:picLocks noChangeAspect="1" noChangeArrowheads="1"/>
          </p:cNvPicPr>
          <p:nvPr/>
        </p:nvPicPr>
        <p:blipFill>
          <a:blip r:embed="rId5" cstate="print"/>
          <a:srcRect/>
          <a:stretch>
            <a:fillRect/>
          </a:stretch>
        </p:blipFill>
        <p:spPr bwMode="auto">
          <a:xfrm>
            <a:off x="285720" y="4071430"/>
            <a:ext cx="1928826" cy="2352583"/>
          </a:xfrm>
          <a:prstGeom prst="rect">
            <a:avLst/>
          </a:prstGeom>
          <a:noFill/>
          <a:ln w="9525">
            <a:noFill/>
            <a:miter lim="800000"/>
            <a:headEnd/>
            <a:tailEnd/>
          </a:ln>
        </p:spPr>
      </p:pic>
      <p:pic>
        <p:nvPicPr>
          <p:cNvPr id="137218" name="Picture 2"/>
          <p:cNvPicPr>
            <a:picLocks noChangeAspect="1" noChangeArrowheads="1"/>
          </p:cNvPicPr>
          <p:nvPr/>
        </p:nvPicPr>
        <p:blipFill>
          <a:blip r:embed="rId6" cstate="print"/>
          <a:srcRect/>
          <a:stretch>
            <a:fillRect/>
          </a:stretch>
        </p:blipFill>
        <p:spPr bwMode="auto">
          <a:xfrm>
            <a:off x="6929454" y="1571612"/>
            <a:ext cx="1916399" cy="1271587"/>
          </a:xfrm>
          <a:prstGeom prst="rect">
            <a:avLst/>
          </a:prstGeom>
          <a:noFill/>
          <a:ln w="9525">
            <a:noFill/>
            <a:miter lim="800000"/>
            <a:headEnd/>
            <a:tailEnd/>
          </a:ln>
        </p:spPr>
      </p:pic>
      <p:sp>
        <p:nvSpPr>
          <p:cNvPr id="11" name="TextBox 10"/>
          <p:cNvSpPr txBox="1"/>
          <p:nvPr/>
        </p:nvSpPr>
        <p:spPr>
          <a:xfrm>
            <a:off x="7000892" y="2786058"/>
            <a:ext cx="428628" cy="646331"/>
          </a:xfrm>
          <a:prstGeom prst="rect">
            <a:avLst/>
          </a:prstGeom>
          <a:noFill/>
        </p:spPr>
        <p:txBody>
          <a:bodyPr wrap="square" rtlCol="0">
            <a:spAutoFit/>
          </a:bodyPr>
          <a:lstStyle/>
          <a:p>
            <a:r>
              <a:rPr lang="en-ZA" sz="3600" b="1" dirty="0" smtClean="0"/>
              <a:t>0</a:t>
            </a:r>
            <a:endParaRPr lang="en-US" sz="3600" b="1" dirty="0"/>
          </a:p>
        </p:txBody>
      </p:sp>
      <p:sp>
        <p:nvSpPr>
          <p:cNvPr id="12" name="TextBox 11"/>
          <p:cNvSpPr txBox="1"/>
          <p:nvPr/>
        </p:nvSpPr>
        <p:spPr>
          <a:xfrm>
            <a:off x="7858148" y="2782669"/>
            <a:ext cx="428628" cy="646331"/>
          </a:xfrm>
          <a:prstGeom prst="rect">
            <a:avLst/>
          </a:prstGeom>
          <a:noFill/>
        </p:spPr>
        <p:txBody>
          <a:bodyPr wrap="square" rtlCol="0">
            <a:spAutoFit/>
          </a:bodyPr>
          <a:lstStyle/>
          <a:p>
            <a:r>
              <a:rPr lang="en-ZA" sz="3600" b="1" dirty="0" smtClean="0"/>
              <a:t>1</a:t>
            </a:r>
            <a:endParaRPr lang="en-US" sz="3600" b="1" dirty="0"/>
          </a:p>
        </p:txBody>
      </p:sp>
      <p:sp>
        <p:nvSpPr>
          <p:cNvPr id="2" name="Slide Number Placeholder 1"/>
          <p:cNvSpPr>
            <a:spLocks noGrp="1"/>
          </p:cNvSpPr>
          <p:nvPr>
            <p:ph type="sldNum" sz="quarter" idx="12"/>
          </p:nvPr>
        </p:nvSpPr>
        <p:spPr/>
        <p:txBody>
          <a:bodyPr/>
          <a:lstStyle/>
          <a:p>
            <a:fld id="{89C9D035-6A94-4569-9779-E840D39ECC0D}" type="slidenum">
              <a:rPr lang="en-US" smtClean="0"/>
              <a:pPr/>
              <a:t>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7217"/>
                                        </p:tgtEl>
                                        <p:attrNameLst>
                                          <p:attrName>style.visibility</p:attrName>
                                        </p:attrNameLst>
                                      </p:cBhvr>
                                      <p:to>
                                        <p:strVal val="visible"/>
                                      </p:to>
                                    </p:set>
                                    <p:animEffect transition="in" filter="fade">
                                      <p:cBhvr>
                                        <p:cTn id="27" dur="500"/>
                                        <p:tgtEl>
                                          <p:spTgt spid="13721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7218"/>
                                        </p:tgtEl>
                                        <p:attrNameLst>
                                          <p:attrName>style.visibility</p:attrName>
                                        </p:attrNameLst>
                                      </p:cBhvr>
                                      <p:to>
                                        <p:strVal val="visible"/>
                                      </p:to>
                                    </p:set>
                                    <p:animEffect transition="in" filter="fade">
                                      <p:cBhvr>
                                        <p:cTn id="31" dur="500"/>
                                        <p:tgtEl>
                                          <p:spTgt spid="13721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Effect transition="in" filter="fade">
                                      <p:cBhvr>
                                        <p:cTn id="43" dur="500"/>
                                        <p:tgtEl>
                                          <p:spTgt spid="9">
                                            <p:txEl>
                                              <p:pRg st="6" end="6"/>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9">
                                            <p:txEl>
                                              <p:pRg st="8" end="8"/>
                                            </p:txEl>
                                          </p:spTgt>
                                        </p:tgtEl>
                                        <p:attrNameLst>
                                          <p:attrName>style.visibility</p:attrName>
                                        </p:attrNameLst>
                                      </p:cBhvr>
                                      <p:to>
                                        <p:strVal val="visible"/>
                                      </p:to>
                                    </p:set>
                                    <p:animEffect transition="in" filter="fade">
                                      <p:cBhvr>
                                        <p:cTn id="47" dur="500"/>
                                        <p:tgtEl>
                                          <p:spTgt spid="9">
                                            <p:txEl>
                                              <p:pRg st="8" end="8"/>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9">
                                            <p:txEl>
                                              <p:pRg st="10" end="10"/>
                                            </p:txEl>
                                          </p:spTgt>
                                        </p:tgtEl>
                                        <p:attrNameLst>
                                          <p:attrName>style.visibility</p:attrName>
                                        </p:attrNameLst>
                                      </p:cBhvr>
                                      <p:to>
                                        <p:strVal val="visible"/>
                                      </p:to>
                                    </p:set>
                                    <p:animEffect transition="in" filter="fade">
                                      <p:cBhvr>
                                        <p:cTn id="51" dur="500"/>
                                        <p:tgtEl>
                                          <p:spTgt spid="9">
                                            <p:txEl>
                                              <p:pRg st="10" end="10"/>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9">
                                            <p:txEl>
                                              <p:pRg st="12" end="12"/>
                                            </p:txEl>
                                          </p:spTgt>
                                        </p:tgtEl>
                                        <p:attrNameLst>
                                          <p:attrName>style.visibility</p:attrName>
                                        </p:attrNameLst>
                                      </p:cBhvr>
                                      <p:to>
                                        <p:strVal val="visible"/>
                                      </p:to>
                                    </p:set>
                                    <p:animEffect transition="in" filter="fade">
                                      <p:cBhvr>
                                        <p:cTn id="55" dur="500"/>
                                        <p:tgtEl>
                                          <p:spTgt spid="9">
                                            <p:txEl>
                                              <p:pRg st="12" end="12"/>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1000"/>
                                        <p:tgtEl>
                                          <p:spTgt spid="5"/>
                                        </p:tgtEl>
                                      </p:cBhvr>
                                    </p:animEffect>
                                  </p:childTnLst>
                                </p:cTn>
                              </p:par>
                            </p:childTnLst>
                          </p:cTn>
                        </p:par>
                        <p:par>
                          <p:cTn id="60" fill="hold">
                            <p:stCondLst>
                              <p:cond delay="7500"/>
                            </p:stCondLst>
                            <p:childTnLst>
                              <p:par>
                                <p:cTn id="61" presetID="10" presetClass="entr" presetSubtype="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Make your ERP work for you</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928802"/>
            <a:ext cx="8143932" cy="2585323"/>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Most executives are FRUSTRATED</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Why?</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What to do?</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What SMALL changes?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Unlocking the full potential </a:t>
            </a: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2</a:t>
            </a:fld>
            <a:endParaRPr lang="en-US"/>
          </a:p>
        </p:txBody>
      </p:sp>
    </p:spTree>
    <p:extLst>
      <p:ext uri="{BB962C8B-B14F-4D97-AF65-F5344CB8AC3E}">
        <p14:creationId xmlns:p14="http://schemas.microsoft.com/office/powerpoint/2010/main" val="333832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1000"/>
                                        <p:tgtEl>
                                          <p:spTgt spid="5">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000"/>
                                        <p:tgtEl>
                                          <p:spTgt spid="5">
                                            <p:txEl>
                                              <p:pRg st="6" end="6"/>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Coding taxonomies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179512" y="1571612"/>
            <a:ext cx="4572032" cy="5221942"/>
          </a:xfrm>
          <a:prstGeom prst="rect">
            <a:avLst/>
          </a:prstGeom>
          <a:noFill/>
        </p:spPr>
        <p:txBody>
          <a:bodyPr wrap="square" rtlCol="0">
            <a:spAutoFit/>
          </a:bodyPr>
          <a:lstStyle/>
          <a:p>
            <a:pPr marL="342900" indent="-342900">
              <a:lnSpc>
                <a:spcPts val="2000"/>
              </a:lnSpc>
              <a:buClr>
                <a:schemeClr val="tx2"/>
              </a:buClr>
              <a:buFont typeface="+mj-lt"/>
              <a:buAutoNum type="arabicPeriod"/>
            </a:pPr>
            <a:r>
              <a:rPr lang="en-ZA" dirty="0" smtClean="0">
                <a:solidFill>
                  <a:schemeClr val="tx2"/>
                </a:solidFill>
              </a:rPr>
              <a:t>Computers only understand binary</a:t>
            </a:r>
          </a:p>
          <a:p>
            <a:pPr marL="342900" indent="-342900">
              <a:lnSpc>
                <a:spcPts val="2000"/>
              </a:lnSpc>
              <a:buClr>
                <a:schemeClr val="tx2"/>
              </a:buClr>
              <a:buFont typeface="+mj-lt"/>
              <a:buAutoNum type="arabicPeriod"/>
            </a:pPr>
            <a:endParaRPr lang="en-ZA" dirty="0" smtClean="0">
              <a:solidFill>
                <a:schemeClr val="tx2"/>
              </a:solidFill>
            </a:endParaRPr>
          </a:p>
          <a:p>
            <a:pPr marL="342900" indent="-342900">
              <a:lnSpc>
                <a:spcPts val="2000"/>
              </a:lnSpc>
              <a:buClr>
                <a:schemeClr val="tx2"/>
              </a:buClr>
              <a:buFont typeface="+mj-lt"/>
              <a:buAutoNum type="arabicPeriod"/>
            </a:pPr>
            <a:r>
              <a:rPr lang="en-ZA" dirty="0" smtClean="0">
                <a:solidFill>
                  <a:schemeClr val="tx2"/>
                </a:solidFill>
              </a:rPr>
              <a:t>The code is a unique binary pattern that corresponds to the structured language taxonomy</a:t>
            </a:r>
          </a:p>
          <a:p>
            <a:pPr marL="342900" indent="-342900">
              <a:lnSpc>
                <a:spcPts val="2000"/>
              </a:lnSpc>
              <a:buClr>
                <a:schemeClr val="tx2"/>
              </a:buClr>
              <a:buFont typeface="+mj-lt"/>
              <a:buAutoNum type="arabicPeriod"/>
            </a:pPr>
            <a:endParaRPr lang="en-ZA" dirty="0" smtClean="0">
              <a:solidFill>
                <a:schemeClr val="tx2"/>
              </a:solidFill>
            </a:endParaRPr>
          </a:p>
          <a:p>
            <a:pPr marL="342900" indent="-342900">
              <a:lnSpc>
                <a:spcPts val="2000"/>
              </a:lnSpc>
              <a:buClr>
                <a:schemeClr val="tx2"/>
              </a:buClr>
              <a:buFont typeface="+mj-lt"/>
              <a:buAutoNum type="arabicPeriod"/>
            </a:pPr>
            <a:r>
              <a:rPr lang="en-ZA" dirty="0" smtClean="0">
                <a:solidFill>
                  <a:schemeClr val="tx2"/>
                </a:solidFill>
              </a:rPr>
              <a:t>The only way the computer will appear to be intelligent</a:t>
            </a:r>
          </a:p>
          <a:p>
            <a:pPr marL="342900" indent="-342900">
              <a:lnSpc>
                <a:spcPts val="2000"/>
              </a:lnSpc>
              <a:buClr>
                <a:schemeClr val="tx2"/>
              </a:buClr>
              <a:buFont typeface="+mj-lt"/>
              <a:buAutoNum type="arabicPeriod"/>
            </a:pPr>
            <a:endParaRPr lang="en-ZA" dirty="0" smtClean="0">
              <a:solidFill>
                <a:schemeClr val="tx2"/>
              </a:solidFill>
            </a:endParaRPr>
          </a:p>
          <a:p>
            <a:pPr marL="342900" indent="-342900">
              <a:lnSpc>
                <a:spcPts val="2000"/>
              </a:lnSpc>
              <a:buClr>
                <a:schemeClr val="tx2"/>
              </a:buClr>
              <a:buFont typeface="+mj-lt"/>
              <a:buAutoNum type="arabicPeriod"/>
            </a:pPr>
            <a:r>
              <a:rPr lang="en-ZA" dirty="0" smtClean="0">
                <a:solidFill>
                  <a:schemeClr val="tx2"/>
                </a:solidFill>
              </a:rPr>
              <a:t>Results in “intelligent data”</a:t>
            </a:r>
          </a:p>
          <a:p>
            <a:pPr marL="342900" indent="-342900">
              <a:lnSpc>
                <a:spcPts val="2000"/>
              </a:lnSpc>
              <a:buClr>
                <a:schemeClr val="tx2"/>
              </a:buClr>
              <a:buFont typeface="+mj-lt"/>
              <a:buAutoNum type="arabicPeriod"/>
            </a:pPr>
            <a:endParaRPr lang="en-ZA" dirty="0" smtClean="0">
              <a:solidFill>
                <a:schemeClr val="tx2"/>
              </a:solidFill>
            </a:endParaRPr>
          </a:p>
          <a:p>
            <a:pPr marL="342900" indent="-342900">
              <a:lnSpc>
                <a:spcPts val="2000"/>
              </a:lnSpc>
              <a:buClr>
                <a:schemeClr val="tx2"/>
              </a:buClr>
              <a:buFont typeface="+mj-lt"/>
              <a:buAutoNum type="arabicPeriod"/>
            </a:pPr>
            <a:r>
              <a:rPr lang="en-ZA" dirty="0" smtClean="0">
                <a:solidFill>
                  <a:schemeClr val="tx2"/>
                </a:solidFill>
              </a:rPr>
              <a:t>Standard conventions</a:t>
            </a:r>
          </a:p>
          <a:p>
            <a:pPr marL="800100" lvl="1" indent="-342900">
              <a:lnSpc>
                <a:spcPts val="2000"/>
              </a:lnSpc>
              <a:buClr>
                <a:schemeClr val="tx2"/>
              </a:buClr>
              <a:buFont typeface="+mj-lt"/>
              <a:buAutoNum type="arabicPeriod"/>
            </a:pPr>
            <a:r>
              <a:rPr lang="en-ZA" dirty="0" smtClean="0">
                <a:solidFill>
                  <a:schemeClr val="tx2"/>
                </a:solidFill>
              </a:rPr>
              <a:t>Indents and trailing periods</a:t>
            </a:r>
          </a:p>
          <a:p>
            <a:pPr marL="800100" lvl="1" indent="-342900">
              <a:lnSpc>
                <a:spcPts val="2000"/>
              </a:lnSpc>
              <a:buClr>
                <a:schemeClr val="tx2"/>
              </a:buClr>
            </a:pPr>
            <a:endParaRPr lang="en-ZA" dirty="0" smtClean="0">
              <a:solidFill>
                <a:schemeClr val="tx2"/>
              </a:solidFill>
            </a:endParaRPr>
          </a:p>
          <a:p>
            <a:pPr marL="800100" lvl="1" indent="-342900">
              <a:lnSpc>
                <a:spcPts val="2000"/>
              </a:lnSpc>
              <a:buClr>
                <a:schemeClr val="tx2"/>
              </a:buClr>
            </a:pPr>
            <a:r>
              <a:rPr lang="en-ZA" dirty="0" smtClean="0">
                <a:solidFill>
                  <a:schemeClr val="tx2"/>
                </a:solidFill>
              </a:rPr>
              <a:t>2. Capitalization</a:t>
            </a:r>
          </a:p>
          <a:p>
            <a:pPr marL="342900" indent="-342900">
              <a:lnSpc>
                <a:spcPts val="2000"/>
              </a:lnSpc>
              <a:buClr>
                <a:schemeClr val="tx2"/>
              </a:buClr>
              <a:buFont typeface="+mj-lt"/>
              <a:buAutoNum type="arabicPeriod"/>
            </a:pPr>
            <a:endParaRPr lang="en-ZA" dirty="0" smtClean="0">
              <a:solidFill>
                <a:schemeClr val="tx2"/>
              </a:solidFill>
            </a:endParaRPr>
          </a:p>
          <a:p>
            <a:pPr marL="800100" lvl="1" indent="-342900">
              <a:lnSpc>
                <a:spcPts val="2000"/>
              </a:lnSpc>
              <a:buClr>
                <a:schemeClr val="tx2"/>
              </a:buClr>
            </a:pPr>
            <a:r>
              <a:rPr lang="en-ZA" dirty="0" smtClean="0">
                <a:solidFill>
                  <a:schemeClr val="tx2"/>
                </a:solidFill>
              </a:rPr>
              <a:t>3. Other standards and conventions</a:t>
            </a:r>
          </a:p>
          <a:p>
            <a:pPr marL="342900" indent="-342900">
              <a:lnSpc>
                <a:spcPts val="2000"/>
              </a:lnSpc>
              <a:buClr>
                <a:schemeClr val="tx2"/>
              </a:buClr>
              <a:buFont typeface="+mj-lt"/>
              <a:buAutoNum type="arabicPeriod"/>
            </a:pPr>
            <a:endParaRPr lang="en-ZA" dirty="0" smtClean="0">
              <a:solidFill>
                <a:schemeClr val="tx2"/>
              </a:solidFill>
            </a:endParaRPr>
          </a:p>
          <a:p>
            <a:pPr marL="342900" indent="-342900">
              <a:lnSpc>
                <a:spcPts val="2000"/>
              </a:lnSpc>
              <a:buClr>
                <a:schemeClr val="tx2"/>
              </a:buClr>
              <a:buFont typeface="+mj-lt"/>
              <a:buAutoNum type="arabicPeriod"/>
            </a:pPr>
            <a:endParaRPr lang="en-US" dirty="0" smtClean="0">
              <a:solidFill>
                <a:schemeClr val="tx2"/>
              </a:solidFill>
            </a:endParaRPr>
          </a:p>
        </p:txBody>
      </p:sp>
      <p:pic>
        <p:nvPicPr>
          <p:cNvPr id="7" name="Picture 2"/>
          <p:cNvPicPr>
            <a:picLocks noChangeAspect="1" noChangeArrowheads="1"/>
          </p:cNvPicPr>
          <p:nvPr/>
        </p:nvPicPr>
        <p:blipFill>
          <a:blip r:embed="rId3" cstate="print"/>
          <a:srcRect/>
          <a:stretch>
            <a:fillRect/>
          </a:stretch>
        </p:blipFill>
        <p:spPr bwMode="auto">
          <a:xfrm>
            <a:off x="5072066" y="94673"/>
            <a:ext cx="1785950" cy="1183414"/>
          </a:xfrm>
          <a:prstGeom prst="rect">
            <a:avLst/>
          </a:prstGeom>
          <a:noFill/>
          <a:ln w="9525">
            <a:noFill/>
            <a:miter lim="800000"/>
            <a:headEnd/>
            <a:tailEnd/>
          </a:ln>
        </p:spPr>
      </p:pic>
      <p:pic>
        <p:nvPicPr>
          <p:cNvPr id="149508" name="Picture 4"/>
          <p:cNvPicPr>
            <a:picLocks noChangeAspect="1" noChangeArrowheads="1"/>
          </p:cNvPicPr>
          <p:nvPr/>
        </p:nvPicPr>
        <p:blipFill>
          <a:blip r:embed="rId4" cstate="print"/>
          <a:srcRect/>
          <a:stretch>
            <a:fillRect/>
          </a:stretch>
        </p:blipFill>
        <p:spPr bwMode="auto">
          <a:xfrm>
            <a:off x="4611117" y="1571612"/>
            <a:ext cx="4532883" cy="4429156"/>
          </a:xfrm>
          <a:prstGeom prst="rect">
            <a:avLst/>
          </a:prstGeom>
          <a:noFill/>
          <a:ln w="9525">
            <a:noFill/>
            <a:miter lim="800000"/>
            <a:headEnd/>
            <a:tailEnd/>
          </a:ln>
        </p:spPr>
      </p:pic>
      <p:sp>
        <p:nvSpPr>
          <p:cNvPr id="9" name="Rectangle 8"/>
          <p:cNvSpPr/>
          <p:nvPr/>
        </p:nvSpPr>
        <p:spPr>
          <a:xfrm>
            <a:off x="4643438" y="1500174"/>
            <a:ext cx="1000132" cy="4643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89C9D035-6A94-4569-9779-E840D39ECC0D}" type="slidenum">
              <a:rPr lang="en-US" smtClean="0"/>
              <a:pPr/>
              <a:t>20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9508"/>
                                        </p:tgtEl>
                                        <p:attrNameLst>
                                          <p:attrName>style.visibility</p:attrName>
                                        </p:attrNameLst>
                                      </p:cBhvr>
                                      <p:to>
                                        <p:strVal val="visible"/>
                                      </p:to>
                                    </p:set>
                                    <p:animEffect transition="in" filter="fade">
                                      <p:cBhvr>
                                        <p:cTn id="7" dur="2000"/>
                                        <p:tgtEl>
                                          <p:spTgt spid="14950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2000"/>
                                        <p:tgtEl>
                                          <p:spTgt spid="5">
                                            <p:txEl>
                                              <p:pRg st="0" end="0"/>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2000"/>
                                        <p:tgtEl>
                                          <p:spTgt spid="5">
                                            <p:txEl>
                                              <p:pRg st="2" end="2"/>
                                            </p:txEl>
                                          </p:spTgt>
                                        </p:tgtEl>
                                      </p:cBhvr>
                                    </p:animEffect>
                                  </p:childTnLst>
                                </p:cTn>
                              </p:par>
                            </p:childTnLst>
                          </p:cTn>
                        </p:par>
                        <p:par>
                          <p:cTn id="20" fill="hold">
                            <p:stCondLst>
                              <p:cond delay="8000"/>
                            </p:stCondLst>
                            <p:childTnLst>
                              <p:par>
                                <p:cTn id="21" presetID="10" presetClass="exit" presetSubtype="0" fill="hold" grpId="0" nodeType="afterEffect">
                                  <p:stCondLst>
                                    <p:cond delay="0"/>
                                  </p:stCondLst>
                                  <p:childTnLst>
                                    <p:animEffect transition="out" filter="fade">
                                      <p:cBhvr>
                                        <p:cTn id="22" dur="2000"/>
                                        <p:tgtEl>
                                          <p:spTgt spid="9"/>
                                        </p:tgtEl>
                                      </p:cBhvr>
                                    </p:animEffect>
                                    <p:set>
                                      <p:cBhvr>
                                        <p:cTn id="23" dur="1" fill="hold">
                                          <p:stCondLst>
                                            <p:cond delay="1999"/>
                                          </p:stCondLst>
                                        </p:cTn>
                                        <p:tgtEl>
                                          <p:spTgt spid="9"/>
                                        </p:tgtEl>
                                        <p:attrNameLst>
                                          <p:attrName>style.visibility</p:attrName>
                                        </p:attrNameLst>
                                      </p:cBhvr>
                                      <p:to>
                                        <p:strVal val="hidden"/>
                                      </p:to>
                                    </p:se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2000"/>
                                        <p:tgtEl>
                                          <p:spTgt spid="5">
                                            <p:txEl>
                                              <p:pRg st="4" end="4"/>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2000"/>
                                        <p:tgtEl>
                                          <p:spTgt spid="5">
                                            <p:txEl>
                                              <p:pRg st="6" end="6"/>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2000"/>
                                        <p:tgtEl>
                                          <p:spTgt spid="5">
                                            <p:txEl>
                                              <p:pRg st="8" end="8"/>
                                            </p:txEl>
                                          </p:spTgt>
                                        </p:tgtEl>
                                      </p:cBhvr>
                                    </p:animEffect>
                                  </p:childTnLst>
                                </p:cTn>
                              </p:par>
                            </p:childTnLst>
                          </p:cTn>
                        </p:par>
                        <p:par>
                          <p:cTn id="36" fill="hold">
                            <p:stCondLst>
                              <p:cond delay="16000"/>
                            </p:stCondLst>
                            <p:childTnLst>
                              <p:par>
                                <p:cTn id="37" presetID="10" presetClass="entr" presetSubtype="0" fill="hold" nodeType="after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animEffect transition="in" filter="fade">
                                      <p:cBhvr>
                                        <p:cTn id="39" dur="2000"/>
                                        <p:tgtEl>
                                          <p:spTgt spid="5">
                                            <p:txEl>
                                              <p:pRg st="9" end="9"/>
                                            </p:txEl>
                                          </p:spTgt>
                                        </p:tgtEl>
                                      </p:cBhvr>
                                    </p:animEffect>
                                  </p:childTnLst>
                                </p:cTn>
                              </p:par>
                            </p:childTnLst>
                          </p:cTn>
                        </p:par>
                        <p:par>
                          <p:cTn id="40" fill="hold">
                            <p:stCondLst>
                              <p:cond delay="18000"/>
                            </p:stCondLst>
                            <p:childTnLst>
                              <p:par>
                                <p:cTn id="41" presetID="10" presetClass="entr" presetSubtype="0" fill="hold" nodeType="afterEffect">
                                  <p:stCondLst>
                                    <p:cond delay="0"/>
                                  </p:stCondLst>
                                  <p:childTnLst>
                                    <p:set>
                                      <p:cBhvr>
                                        <p:cTn id="42" dur="1" fill="hold">
                                          <p:stCondLst>
                                            <p:cond delay="0"/>
                                          </p:stCondLst>
                                        </p:cTn>
                                        <p:tgtEl>
                                          <p:spTgt spid="5">
                                            <p:txEl>
                                              <p:pRg st="11" end="11"/>
                                            </p:txEl>
                                          </p:spTgt>
                                        </p:tgtEl>
                                        <p:attrNameLst>
                                          <p:attrName>style.visibility</p:attrName>
                                        </p:attrNameLst>
                                      </p:cBhvr>
                                      <p:to>
                                        <p:strVal val="visible"/>
                                      </p:to>
                                    </p:set>
                                    <p:animEffect transition="in" filter="fade">
                                      <p:cBhvr>
                                        <p:cTn id="43" dur="2000"/>
                                        <p:tgtEl>
                                          <p:spTgt spid="5">
                                            <p:txEl>
                                              <p:pRg st="11" end="11"/>
                                            </p:txEl>
                                          </p:spTgt>
                                        </p:tgtEl>
                                      </p:cBhvr>
                                    </p:animEffect>
                                  </p:childTnLst>
                                </p:cTn>
                              </p:par>
                            </p:childTnLst>
                          </p:cTn>
                        </p:par>
                        <p:par>
                          <p:cTn id="44" fill="hold">
                            <p:stCondLst>
                              <p:cond delay="20000"/>
                            </p:stCondLst>
                            <p:childTnLst>
                              <p:par>
                                <p:cTn id="45" presetID="10" presetClass="entr" presetSubtype="0" fill="hold" nodeType="afterEffect">
                                  <p:stCondLst>
                                    <p:cond delay="0"/>
                                  </p:stCondLst>
                                  <p:childTnLst>
                                    <p:set>
                                      <p:cBhvr>
                                        <p:cTn id="46" dur="1" fill="hold">
                                          <p:stCondLst>
                                            <p:cond delay="0"/>
                                          </p:stCondLst>
                                        </p:cTn>
                                        <p:tgtEl>
                                          <p:spTgt spid="5">
                                            <p:txEl>
                                              <p:pRg st="13" end="13"/>
                                            </p:txEl>
                                          </p:spTgt>
                                        </p:tgtEl>
                                        <p:attrNameLst>
                                          <p:attrName>style.visibility</p:attrName>
                                        </p:attrNameLst>
                                      </p:cBhvr>
                                      <p:to>
                                        <p:strVal val="visible"/>
                                      </p:to>
                                    </p:set>
                                    <p:animEffect transition="in" filter="fade">
                                      <p:cBhvr>
                                        <p:cTn id="47" dur="20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Taxonomy examples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467544" y="1772816"/>
            <a:ext cx="8136904" cy="3939540"/>
          </a:xfrm>
          <a:prstGeom prst="rect">
            <a:avLst/>
          </a:prstGeom>
          <a:noFill/>
        </p:spPr>
        <p:txBody>
          <a:bodyPr wrap="square" rtlCol="0">
            <a:spAutoFit/>
          </a:bodyPr>
          <a:lstStyle/>
          <a:p>
            <a:pPr marL="342900" indent="-342900">
              <a:lnSpc>
                <a:spcPts val="2000"/>
              </a:lnSpc>
              <a:buClr>
                <a:schemeClr val="tx2"/>
              </a:buClr>
              <a:buFont typeface="+mj-lt"/>
              <a:buAutoNum type="arabicPeriod"/>
            </a:pPr>
            <a:r>
              <a:rPr lang="en-ZA" dirty="0" smtClean="0">
                <a:solidFill>
                  <a:schemeClr val="tx2"/>
                </a:solidFill>
              </a:rPr>
              <a:t>Some practical examples of how code schemes should look</a:t>
            </a:r>
          </a:p>
          <a:p>
            <a:pPr marL="342900" indent="-342900">
              <a:lnSpc>
                <a:spcPts val="2000"/>
              </a:lnSpc>
              <a:buClr>
                <a:schemeClr val="tx2"/>
              </a:buClr>
              <a:buFont typeface="+mj-lt"/>
              <a:buAutoNum type="arabicPeriod"/>
            </a:pPr>
            <a:endParaRPr lang="en-ZA" dirty="0">
              <a:solidFill>
                <a:schemeClr val="tx2"/>
              </a:solidFill>
            </a:endParaRPr>
          </a:p>
          <a:p>
            <a:pPr marL="342900" indent="-342900">
              <a:lnSpc>
                <a:spcPts val="2000"/>
              </a:lnSpc>
              <a:buClr>
                <a:schemeClr val="tx2"/>
              </a:buClr>
              <a:buFont typeface="+mj-lt"/>
              <a:buAutoNum type="arabicPeriod"/>
            </a:pPr>
            <a:r>
              <a:rPr lang="en-ZA" dirty="0" smtClean="0">
                <a:solidFill>
                  <a:schemeClr val="tx2"/>
                </a:solidFill>
              </a:rPr>
              <a:t>Various small validation lists – some custom, some standard</a:t>
            </a:r>
          </a:p>
          <a:p>
            <a:pPr marL="342900" indent="-342900">
              <a:lnSpc>
                <a:spcPts val="2000"/>
              </a:lnSpc>
              <a:buClr>
                <a:schemeClr val="tx2"/>
              </a:buClr>
              <a:buFont typeface="+mj-lt"/>
              <a:buAutoNum type="arabicPeriod"/>
            </a:pPr>
            <a:endParaRPr lang="en-ZA" dirty="0">
              <a:solidFill>
                <a:schemeClr val="tx2"/>
              </a:solidFill>
            </a:endParaRPr>
          </a:p>
          <a:p>
            <a:pPr marL="342900" indent="-342900">
              <a:lnSpc>
                <a:spcPts val="2000"/>
              </a:lnSpc>
              <a:buClr>
                <a:schemeClr val="tx2"/>
              </a:buClr>
              <a:buFont typeface="+mj-lt"/>
              <a:buAutoNum type="arabicPeriod"/>
            </a:pPr>
            <a:r>
              <a:rPr lang="en-ZA" dirty="0" smtClean="0">
                <a:solidFill>
                  <a:schemeClr val="tx2"/>
                </a:solidFill>
              </a:rPr>
              <a:t>Various custom product attributes</a:t>
            </a:r>
          </a:p>
          <a:p>
            <a:pPr marL="342900" indent="-342900">
              <a:lnSpc>
                <a:spcPts val="2000"/>
              </a:lnSpc>
              <a:buClr>
                <a:schemeClr val="tx2"/>
              </a:buClr>
              <a:buFont typeface="+mj-lt"/>
              <a:buAutoNum type="arabicPeriod"/>
            </a:pPr>
            <a:endParaRPr lang="en-ZA" dirty="0">
              <a:solidFill>
                <a:schemeClr val="tx2"/>
              </a:solidFill>
            </a:endParaRPr>
          </a:p>
          <a:p>
            <a:pPr marL="342900" indent="-342900">
              <a:lnSpc>
                <a:spcPts val="2000"/>
              </a:lnSpc>
              <a:buClr>
                <a:schemeClr val="tx2"/>
              </a:buClr>
              <a:buFont typeface="+mj-lt"/>
              <a:buAutoNum type="arabicPeriod"/>
            </a:pPr>
            <a:r>
              <a:rPr lang="en-ZA" dirty="0" smtClean="0">
                <a:solidFill>
                  <a:schemeClr val="tx2"/>
                </a:solidFill>
              </a:rPr>
              <a:t>Product classification – custom field</a:t>
            </a:r>
          </a:p>
          <a:p>
            <a:pPr marL="342900" indent="-342900">
              <a:lnSpc>
                <a:spcPts val="2000"/>
              </a:lnSpc>
              <a:buClr>
                <a:schemeClr val="tx2"/>
              </a:buClr>
              <a:buFont typeface="+mj-lt"/>
              <a:buAutoNum type="arabicPeriod"/>
            </a:pPr>
            <a:endParaRPr lang="en-ZA" dirty="0">
              <a:solidFill>
                <a:schemeClr val="tx2"/>
              </a:solidFill>
            </a:endParaRPr>
          </a:p>
          <a:p>
            <a:pPr marL="342900" indent="-342900">
              <a:lnSpc>
                <a:spcPts val="2000"/>
              </a:lnSpc>
              <a:buClr>
                <a:schemeClr val="tx2"/>
              </a:buClr>
              <a:buFont typeface="+mj-lt"/>
              <a:buAutoNum type="arabicPeriod"/>
            </a:pPr>
            <a:r>
              <a:rPr lang="en-ZA" dirty="0" smtClean="0">
                <a:solidFill>
                  <a:schemeClr val="tx2"/>
                </a:solidFill>
              </a:rPr>
              <a:t>Machine vehicle operating costs and spares</a:t>
            </a:r>
          </a:p>
          <a:p>
            <a:pPr marL="342900" indent="-342900">
              <a:lnSpc>
                <a:spcPts val="2000"/>
              </a:lnSpc>
              <a:buClr>
                <a:schemeClr val="tx2"/>
              </a:buClr>
              <a:buFont typeface="+mj-lt"/>
              <a:buAutoNum type="arabicPeriod"/>
            </a:pPr>
            <a:endParaRPr lang="en-ZA" dirty="0">
              <a:solidFill>
                <a:schemeClr val="tx2"/>
              </a:solidFill>
            </a:endParaRPr>
          </a:p>
          <a:p>
            <a:pPr marL="342900" indent="-342900">
              <a:lnSpc>
                <a:spcPts val="2000"/>
              </a:lnSpc>
              <a:buClr>
                <a:schemeClr val="tx2"/>
              </a:buClr>
              <a:buFont typeface="+mj-lt"/>
              <a:buAutoNum type="arabicPeriod"/>
            </a:pPr>
            <a:r>
              <a:rPr lang="en-ZA" dirty="0" smtClean="0">
                <a:solidFill>
                  <a:schemeClr val="tx2"/>
                </a:solidFill>
              </a:rPr>
              <a:t>Consolidation Charts of Accounts medium and large organizations</a:t>
            </a:r>
          </a:p>
          <a:p>
            <a:pPr marL="342900" indent="-342900">
              <a:lnSpc>
                <a:spcPts val="2000"/>
              </a:lnSpc>
              <a:buClr>
                <a:schemeClr val="tx2"/>
              </a:buClr>
              <a:buFont typeface="+mj-lt"/>
              <a:buAutoNum type="arabicPeriod"/>
            </a:pPr>
            <a:endParaRPr lang="en-ZA" dirty="0">
              <a:solidFill>
                <a:schemeClr val="tx2"/>
              </a:solidFill>
            </a:endParaRPr>
          </a:p>
          <a:p>
            <a:pPr marL="342900" indent="-342900">
              <a:lnSpc>
                <a:spcPts val="2000"/>
              </a:lnSpc>
              <a:buClr>
                <a:schemeClr val="tx2"/>
              </a:buClr>
              <a:buFont typeface="+mj-lt"/>
              <a:buAutoNum type="arabicPeriod"/>
            </a:pPr>
            <a:endParaRPr lang="en-ZA" dirty="0" smtClean="0">
              <a:solidFill>
                <a:schemeClr val="tx2"/>
              </a:solidFill>
            </a:endParaRPr>
          </a:p>
          <a:p>
            <a:pPr marL="342900" indent="-342900">
              <a:lnSpc>
                <a:spcPts val="2000"/>
              </a:lnSpc>
              <a:buClr>
                <a:schemeClr val="tx2"/>
              </a:buClr>
              <a:buFont typeface="+mj-lt"/>
              <a:buAutoNum type="arabicPeriod"/>
            </a:pPr>
            <a:endParaRPr lang="en-ZA" dirty="0">
              <a:solidFill>
                <a:schemeClr val="tx2"/>
              </a:solidFill>
            </a:endParaRPr>
          </a:p>
          <a:p>
            <a:pPr marL="342900" indent="-342900">
              <a:lnSpc>
                <a:spcPts val="2000"/>
              </a:lnSpc>
              <a:buClr>
                <a:schemeClr val="tx2"/>
              </a:buClr>
              <a:buFont typeface="+mj-lt"/>
              <a:buAutoNum type="arabicPeriod"/>
            </a:pPr>
            <a:endParaRPr lang="en-US" dirty="0" smtClean="0">
              <a:solidFill>
                <a:schemeClr val="tx2"/>
              </a:solidFill>
            </a:endParaRPr>
          </a:p>
        </p:txBody>
      </p:sp>
      <p:pic>
        <p:nvPicPr>
          <p:cNvPr id="7" name="Picture 2"/>
          <p:cNvPicPr>
            <a:picLocks noChangeAspect="1" noChangeArrowheads="1"/>
          </p:cNvPicPr>
          <p:nvPr/>
        </p:nvPicPr>
        <p:blipFill>
          <a:blip r:embed="rId3" cstate="print"/>
          <a:srcRect/>
          <a:stretch>
            <a:fillRect/>
          </a:stretch>
        </p:blipFill>
        <p:spPr bwMode="auto">
          <a:xfrm>
            <a:off x="5072066" y="94673"/>
            <a:ext cx="1785950" cy="1183414"/>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89C9D035-6A94-4569-9779-E840D39ECC0D}" type="slidenum">
              <a:rPr lang="en-US" smtClean="0"/>
              <a:pPr/>
              <a:t>21</a:t>
            </a:fld>
            <a:endParaRPr lang="en-US"/>
          </a:p>
        </p:txBody>
      </p:sp>
    </p:spTree>
    <p:extLst>
      <p:ext uri="{BB962C8B-B14F-4D97-AF65-F5344CB8AC3E}">
        <p14:creationId xmlns:p14="http://schemas.microsoft.com/office/powerpoint/2010/main" val="91408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2000"/>
                                        <p:tgtEl>
                                          <p:spTgt spid="5">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2000"/>
                                        <p:tgtEl>
                                          <p:spTgt spid="5">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2000"/>
                                        <p:tgtEl>
                                          <p:spTgt spid="5">
                                            <p:txEl>
                                              <p:pRg st="4" end="4"/>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2000"/>
                                        <p:tgtEl>
                                          <p:spTgt spid="5">
                                            <p:txEl>
                                              <p:pRg st="6" end="6"/>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2000"/>
                                        <p:tgtEl>
                                          <p:spTgt spid="5">
                                            <p:txEl>
                                              <p:pRg st="8" end="8"/>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animEffect transition="in" filter="fade">
                                      <p:cBhvr>
                                        <p:cTn id="31" dur="2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1285852" y="1500174"/>
            <a:ext cx="6534150" cy="5467350"/>
          </a:xfrm>
          <a:prstGeom prst="rect">
            <a:avLst/>
          </a:prstGeom>
          <a:noFill/>
          <a:ln w="9525">
            <a:noFill/>
            <a:miter lim="800000"/>
            <a:headEnd/>
            <a:tailEnd/>
          </a:ln>
        </p:spPr>
      </p:pic>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Example of custom data entry screen</a:t>
            </a:r>
          </a:p>
          <a:p>
            <a:r>
              <a:rPr lang="en-ZA" sz="2400" b="1" dirty="0" smtClean="0">
                <a:solidFill>
                  <a:schemeClr val="tx2"/>
                </a:solidFill>
                <a:latin typeface="Verdana" pitchFamily="34" charset="0"/>
              </a:rPr>
              <a:t>With custom taxonomies</a:t>
            </a:r>
            <a:endParaRPr lang="en-ZA" sz="2400" b="1" dirty="0">
              <a:solidFill>
                <a:schemeClr val="tx2"/>
              </a:solidFill>
              <a:latin typeface="Verdana" pitchFamily="34" charset="0"/>
            </a:endParaRPr>
          </a:p>
        </p:txBody>
      </p:sp>
      <p:sp>
        <p:nvSpPr>
          <p:cNvPr id="6" name="Oval 5"/>
          <p:cNvSpPr/>
          <p:nvPr/>
        </p:nvSpPr>
        <p:spPr>
          <a:xfrm>
            <a:off x="3214678" y="3929066"/>
            <a:ext cx="1714512" cy="5714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57290" y="2714620"/>
            <a:ext cx="357190"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428728" y="6286520"/>
            <a:ext cx="428628"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89C9D035-6A94-4569-9779-E840D39ECC0D}" type="slidenum">
              <a:rPr lang="en-US" smtClean="0"/>
              <a:pPr/>
              <a:t>22</a:t>
            </a:fld>
            <a:endParaRPr lang="en-US"/>
          </a:p>
        </p:txBody>
      </p:sp>
      <p:sp>
        <p:nvSpPr>
          <p:cNvPr id="3" name="Rectangle 2"/>
          <p:cNvSpPr/>
          <p:nvPr/>
        </p:nvSpPr>
        <p:spPr>
          <a:xfrm>
            <a:off x="4788024" y="5445224"/>
            <a:ext cx="360040"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2000"/>
                                        <p:tgtEl>
                                          <p:spTgt spid="1638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srcRect/>
          <a:stretch>
            <a:fillRect/>
          </a:stretch>
        </p:blipFill>
        <p:spPr bwMode="auto">
          <a:xfrm>
            <a:off x="214313" y="1643063"/>
            <a:ext cx="8582025" cy="5000625"/>
          </a:xfrm>
          <a:prstGeom prst="rect">
            <a:avLst/>
          </a:prstGeom>
          <a:noFill/>
          <a:ln w="9525">
            <a:noFill/>
            <a:miter lim="800000"/>
            <a:headEnd/>
            <a:tailEnd/>
          </a:ln>
        </p:spPr>
      </p:pic>
      <p:sp>
        <p:nvSpPr>
          <p:cNvPr id="45059" name="Title 1"/>
          <p:cNvSpPr txBox="1">
            <a:spLocks/>
          </p:cNvSpPr>
          <p:nvPr/>
        </p:nvSpPr>
        <p:spPr bwMode="auto">
          <a:xfrm>
            <a:off x="357188" y="214313"/>
            <a:ext cx="64293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Example of exceptionally BAD practice</a:t>
            </a:r>
            <a:endParaRPr lang="en-US" sz="2400" b="1" dirty="0">
              <a:solidFill>
                <a:schemeClr val="tx2"/>
              </a:solidFill>
              <a:latin typeface="Verdana" pitchFamily="34" charset="0"/>
            </a:endParaRPr>
          </a:p>
        </p:txBody>
      </p:sp>
      <p:graphicFrame>
        <p:nvGraphicFramePr>
          <p:cNvPr id="17" name="Table 16"/>
          <p:cNvGraphicFramePr>
            <a:graphicFrameLocks noGrp="1"/>
          </p:cNvGraphicFramePr>
          <p:nvPr/>
        </p:nvGraphicFramePr>
        <p:xfrm>
          <a:off x="4429125" y="1474788"/>
          <a:ext cx="4714876" cy="5383530"/>
        </p:xfrm>
        <a:graphic>
          <a:graphicData uri="http://schemas.openxmlformats.org/drawingml/2006/table">
            <a:tbl>
              <a:tblPr/>
              <a:tblGrid>
                <a:gridCol w="737180"/>
                <a:gridCol w="3977696"/>
              </a:tblGrid>
              <a:tr h="282490">
                <a:tc>
                  <a:txBody>
                    <a:bodyPr/>
                    <a:lstStyle/>
                    <a:p>
                      <a:pPr algn="l" fontAlgn="b"/>
                      <a:r>
                        <a:rPr lang="en-US" sz="1800" b="1" i="0" u="none" strike="noStrike" dirty="0">
                          <a:solidFill>
                            <a:srgbClr val="000000"/>
                          </a:solidFill>
                          <a:latin typeface="Calibri"/>
                        </a:rPr>
                        <a:t>500528</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Waste Material Consumed</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dirty="0">
                          <a:solidFill>
                            <a:srgbClr val="000000"/>
                          </a:solidFill>
                          <a:latin typeface="Calibri"/>
                        </a:rPr>
                        <a:t>500530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Loss from valuation of external materials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500540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Loss from valuation of own materials</a:t>
                      </a:r>
                    </a:p>
                  </a:txBody>
                  <a:tcPr marL="9525" marR="9525" marT="9525" marB="0">
                    <a:lnL>
                      <a:noFill/>
                    </a:lnL>
                    <a:lnR>
                      <a:noFill/>
                    </a:lnR>
                    <a:lnT>
                      <a:noFill/>
                    </a:lnT>
                    <a:lnB>
                      <a:noFill/>
                    </a:lnB>
                    <a:solidFill>
                      <a:schemeClr val="bg1"/>
                    </a:solidFill>
                  </a:tcPr>
                </a:tc>
              </a:tr>
              <a:tr h="555500">
                <a:tc>
                  <a:txBody>
                    <a:bodyPr/>
                    <a:lstStyle/>
                    <a:p>
                      <a:pPr algn="l" fontAlgn="b"/>
                      <a:r>
                        <a:rPr lang="en-US" sz="1800" b="1" i="0" u="none" strike="noStrike">
                          <a:solidFill>
                            <a:srgbClr val="000000"/>
                          </a:solidFill>
                          <a:latin typeface="Calibri"/>
                        </a:rPr>
                        <a:t>500550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Losses - inventory variance -consignment sale</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500560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Safety Clothing</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500565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Safety Equipment</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500570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Sand &amp; Stone</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500575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Scraper Rope</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500580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Scrapers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500585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Services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500590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Signs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500595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Skips &amp; Cages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500600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Finished Goods Inventory Offset</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500605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Smelting &amp; Refining</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500610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Production Order Settlement - Variance</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500615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Steel Other</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500620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Steel Sections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500625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Steel Sheets &amp; Plates</a:t>
                      </a:r>
                    </a:p>
                  </a:txBody>
                  <a:tcPr marL="9525" marR="9525" marT="9525" marB="0">
                    <a:lnL>
                      <a:noFill/>
                    </a:lnL>
                    <a:lnR>
                      <a:noFill/>
                    </a:lnR>
                    <a:lnT>
                      <a:noFill/>
                    </a:lnT>
                    <a:lnB>
                      <a:noFill/>
                    </a:lnB>
                    <a:solidFill>
                      <a:schemeClr val="bg1"/>
                    </a:solidFill>
                  </a:tcPr>
                </a:tc>
              </a:tr>
            </a:tbl>
          </a:graphicData>
        </a:graphic>
      </p:graphicFrame>
      <p:sp>
        <p:nvSpPr>
          <p:cNvPr id="18" name="Rectangle 17"/>
          <p:cNvSpPr/>
          <p:nvPr/>
        </p:nvSpPr>
        <p:spPr>
          <a:xfrm>
            <a:off x="4357688" y="3429000"/>
            <a:ext cx="2286000" cy="357188"/>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4357688" y="4857750"/>
            <a:ext cx="2286000" cy="357188"/>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4357688" y="4286250"/>
            <a:ext cx="2286000" cy="357188"/>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8"/>
          <p:cNvSpPr txBox="1">
            <a:spLocks noChangeArrowheads="1"/>
          </p:cNvSpPr>
          <p:nvPr/>
        </p:nvSpPr>
        <p:spPr bwMode="auto">
          <a:xfrm>
            <a:off x="214313" y="1571625"/>
            <a:ext cx="3643312" cy="646113"/>
          </a:xfrm>
          <a:prstGeom prst="rect">
            <a:avLst/>
          </a:prstGeom>
          <a:noFill/>
          <a:ln w="9525">
            <a:noFill/>
            <a:miter lim="800000"/>
            <a:headEnd/>
            <a:tailEnd/>
          </a:ln>
        </p:spPr>
        <p:txBody>
          <a:bodyPr>
            <a:spAutoFit/>
          </a:bodyPr>
          <a:lstStyle/>
          <a:p>
            <a:r>
              <a:rPr lang="en-ZA" b="1">
                <a:latin typeface="Verdana" pitchFamily="34" charset="0"/>
              </a:rPr>
              <a:t>Huge impact on integration, reporting, etc</a:t>
            </a:r>
            <a:endParaRPr lang="en-US" b="1">
              <a:latin typeface="Verdana" pitchFamily="34" charset="0"/>
            </a:endParaRPr>
          </a:p>
        </p:txBody>
      </p:sp>
      <p:pic>
        <p:nvPicPr>
          <p:cNvPr id="10" name="Picture 9" descr="Plate of spaghetti 03072009.jpg"/>
          <p:cNvPicPr>
            <a:picLocks noChangeAspect="1"/>
          </p:cNvPicPr>
          <p:nvPr/>
        </p:nvPicPr>
        <p:blipFill>
          <a:blip r:embed="rId4" cstate="print"/>
          <a:srcRect/>
          <a:stretch>
            <a:fillRect/>
          </a:stretch>
        </p:blipFill>
        <p:spPr bwMode="auto">
          <a:xfrm>
            <a:off x="642938" y="2214563"/>
            <a:ext cx="3214687" cy="2262187"/>
          </a:xfrm>
          <a:prstGeom prst="rect">
            <a:avLst/>
          </a:prstGeom>
          <a:noFill/>
          <a:ln w="9525">
            <a:noFill/>
            <a:miter lim="800000"/>
            <a:headEnd/>
            <a:tailEnd/>
          </a:ln>
        </p:spPr>
      </p:pic>
      <p:pic>
        <p:nvPicPr>
          <p:cNvPr id="11" name="Picture 10" descr="Tangled Wires iStock_000007154954Small.jpg"/>
          <p:cNvPicPr>
            <a:picLocks noChangeAspect="1"/>
          </p:cNvPicPr>
          <p:nvPr/>
        </p:nvPicPr>
        <p:blipFill>
          <a:blip r:embed="rId5" cstate="print"/>
          <a:srcRect/>
          <a:stretch>
            <a:fillRect/>
          </a:stretch>
        </p:blipFill>
        <p:spPr bwMode="auto">
          <a:xfrm>
            <a:off x="642938" y="4500563"/>
            <a:ext cx="3214687" cy="2035175"/>
          </a:xfrm>
          <a:prstGeom prst="rect">
            <a:avLst/>
          </a:prstGeom>
          <a:noFill/>
          <a:ln w="9525">
            <a:noFill/>
            <a:miter lim="800000"/>
            <a:headEnd/>
            <a:tailEnd/>
          </a:ln>
        </p:spPr>
      </p:pic>
      <p:sp>
        <p:nvSpPr>
          <p:cNvPr id="12" name="Rectangle 11"/>
          <p:cNvSpPr/>
          <p:nvPr/>
        </p:nvSpPr>
        <p:spPr>
          <a:xfrm>
            <a:off x="4357686" y="5429266"/>
            <a:ext cx="2928958" cy="357188"/>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Rectangle 1"/>
          <p:cNvSpPr/>
          <p:nvPr/>
        </p:nvSpPr>
        <p:spPr>
          <a:xfrm>
            <a:off x="4357686" y="6643688"/>
            <a:ext cx="3310658"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2000"/>
                                        <p:tgtEl>
                                          <p:spTgt spid="2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child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60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childTnLst>
                          </p:cTn>
                        </p:par>
                        <p:par>
                          <p:cTn id="29" fill="hold">
                            <p:stCondLst>
                              <p:cond delay="80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9"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itle 1"/>
          <p:cNvSpPr txBox="1">
            <a:spLocks/>
          </p:cNvSpPr>
          <p:nvPr/>
        </p:nvSpPr>
        <p:spPr bwMode="auto">
          <a:xfrm>
            <a:off x="357188" y="214313"/>
            <a:ext cx="64293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Precision ordered data</a:t>
            </a:r>
          </a:p>
          <a:p>
            <a:r>
              <a:rPr lang="en-ZA" sz="2400" b="1" dirty="0" smtClean="0">
                <a:solidFill>
                  <a:schemeClr val="tx2"/>
                </a:solidFill>
                <a:latin typeface="Verdana" pitchFamily="34" charset="0"/>
              </a:rPr>
              <a:t>Versus …</a:t>
            </a:r>
            <a:endParaRPr lang="en-US" sz="2400" b="1" dirty="0">
              <a:solidFill>
                <a:schemeClr val="tx2"/>
              </a:solidFill>
              <a:latin typeface="Verdana" pitchFamily="34" charset="0"/>
            </a:endParaRPr>
          </a:p>
        </p:txBody>
      </p:sp>
      <p:pic>
        <p:nvPicPr>
          <p:cNvPr id="43010" name="Picture 2"/>
          <p:cNvPicPr>
            <a:picLocks noChangeAspect="1" noChangeArrowheads="1"/>
          </p:cNvPicPr>
          <p:nvPr/>
        </p:nvPicPr>
        <p:blipFill>
          <a:blip r:embed="rId3" cstate="print"/>
          <a:srcRect/>
          <a:stretch>
            <a:fillRect/>
          </a:stretch>
        </p:blipFill>
        <p:spPr bwMode="auto">
          <a:xfrm>
            <a:off x="1857356" y="3571876"/>
            <a:ext cx="4714907" cy="3143272"/>
          </a:xfrm>
          <a:prstGeom prst="rect">
            <a:avLst/>
          </a:prstGeom>
          <a:noFill/>
          <a:ln w="9525">
            <a:noFill/>
            <a:miter lim="800000"/>
            <a:headEnd/>
            <a:tailEnd/>
          </a:ln>
        </p:spPr>
      </p:pic>
      <p:pic>
        <p:nvPicPr>
          <p:cNvPr id="34817" name="Picture 1"/>
          <p:cNvPicPr>
            <a:picLocks noChangeAspect="1" noChangeArrowheads="1"/>
          </p:cNvPicPr>
          <p:nvPr/>
        </p:nvPicPr>
        <p:blipFill>
          <a:blip r:embed="rId4" cstate="print"/>
          <a:srcRect/>
          <a:stretch>
            <a:fillRect/>
          </a:stretch>
        </p:blipFill>
        <p:spPr bwMode="auto">
          <a:xfrm>
            <a:off x="185720" y="3236343"/>
            <a:ext cx="1885950" cy="3621657"/>
          </a:xfrm>
          <a:prstGeom prst="rect">
            <a:avLst/>
          </a:prstGeom>
          <a:noFill/>
          <a:ln w="9525">
            <a:noFill/>
            <a:miter lim="800000"/>
            <a:headEnd/>
            <a:tailEnd/>
          </a:ln>
        </p:spPr>
      </p:pic>
      <p:pic>
        <p:nvPicPr>
          <p:cNvPr id="34818" name="Picture 2"/>
          <p:cNvPicPr>
            <a:picLocks noChangeAspect="1" noChangeArrowheads="1"/>
          </p:cNvPicPr>
          <p:nvPr/>
        </p:nvPicPr>
        <p:blipFill>
          <a:blip r:embed="rId5" cstate="print"/>
          <a:srcRect/>
          <a:stretch>
            <a:fillRect/>
          </a:stretch>
        </p:blipFill>
        <p:spPr bwMode="auto">
          <a:xfrm flipH="1">
            <a:off x="6572264" y="3571876"/>
            <a:ext cx="2476496" cy="1541969"/>
          </a:xfrm>
          <a:prstGeom prst="rect">
            <a:avLst/>
          </a:prstGeom>
          <a:noFill/>
          <a:ln w="9525">
            <a:noFill/>
            <a:miter lim="800000"/>
            <a:headEnd/>
            <a:tailEnd/>
          </a:ln>
        </p:spPr>
      </p:pic>
      <p:pic>
        <p:nvPicPr>
          <p:cNvPr id="34819" name="Picture 3"/>
          <p:cNvPicPr>
            <a:picLocks noChangeAspect="1" noChangeArrowheads="1"/>
          </p:cNvPicPr>
          <p:nvPr/>
        </p:nvPicPr>
        <p:blipFill>
          <a:blip r:embed="rId6" cstate="print"/>
          <a:srcRect/>
          <a:stretch>
            <a:fillRect/>
          </a:stretch>
        </p:blipFill>
        <p:spPr bwMode="auto">
          <a:xfrm flipH="1">
            <a:off x="6572298" y="5113858"/>
            <a:ext cx="2500296" cy="1601290"/>
          </a:xfrm>
          <a:prstGeom prst="rect">
            <a:avLst/>
          </a:prstGeom>
          <a:noFill/>
          <a:ln w="9525">
            <a:noFill/>
            <a:miter lim="800000"/>
            <a:headEnd/>
            <a:tailEnd/>
          </a:ln>
        </p:spPr>
      </p:pic>
      <p:pic>
        <p:nvPicPr>
          <p:cNvPr id="34820" name="Picture 4"/>
          <p:cNvPicPr>
            <a:picLocks noChangeAspect="1" noChangeArrowheads="1"/>
          </p:cNvPicPr>
          <p:nvPr/>
        </p:nvPicPr>
        <p:blipFill>
          <a:blip r:embed="rId7" cstate="print"/>
          <a:srcRect/>
          <a:stretch>
            <a:fillRect/>
          </a:stretch>
        </p:blipFill>
        <p:spPr bwMode="auto">
          <a:xfrm>
            <a:off x="5500694" y="1500174"/>
            <a:ext cx="3071834" cy="2050304"/>
          </a:xfrm>
          <a:prstGeom prst="rect">
            <a:avLst/>
          </a:prstGeom>
          <a:noFill/>
          <a:ln w="9525">
            <a:noFill/>
            <a:miter lim="800000"/>
            <a:headEnd/>
            <a:tailEnd/>
          </a:ln>
        </p:spPr>
      </p:pic>
      <p:pic>
        <p:nvPicPr>
          <p:cNvPr id="34821" name="Picture 5"/>
          <p:cNvPicPr>
            <a:picLocks noChangeAspect="1" noChangeArrowheads="1"/>
          </p:cNvPicPr>
          <p:nvPr/>
        </p:nvPicPr>
        <p:blipFill>
          <a:blip r:embed="rId8" cstate="print"/>
          <a:srcRect/>
          <a:stretch>
            <a:fillRect/>
          </a:stretch>
        </p:blipFill>
        <p:spPr bwMode="auto">
          <a:xfrm>
            <a:off x="2071670" y="1500174"/>
            <a:ext cx="3467100" cy="3143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821"/>
                                        </p:tgtEl>
                                        <p:attrNameLst>
                                          <p:attrName>style.visibility</p:attrName>
                                        </p:attrNameLst>
                                      </p:cBhvr>
                                      <p:to>
                                        <p:strVal val="visible"/>
                                      </p:to>
                                    </p:set>
                                    <p:animEffect transition="in" filter="fade">
                                      <p:cBhvr>
                                        <p:cTn id="7" dur="2000"/>
                                        <p:tgtEl>
                                          <p:spTgt spid="3482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4820"/>
                                        </p:tgtEl>
                                        <p:attrNameLst>
                                          <p:attrName>style.visibility</p:attrName>
                                        </p:attrNameLst>
                                      </p:cBhvr>
                                      <p:to>
                                        <p:strVal val="visible"/>
                                      </p:to>
                                    </p:set>
                                    <p:animEffect transition="in" filter="fade">
                                      <p:cBhvr>
                                        <p:cTn id="11" dur="2000"/>
                                        <p:tgtEl>
                                          <p:spTgt spid="34820"/>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4818"/>
                                        </p:tgtEl>
                                        <p:attrNameLst>
                                          <p:attrName>style.visibility</p:attrName>
                                        </p:attrNameLst>
                                      </p:cBhvr>
                                      <p:to>
                                        <p:strVal val="visible"/>
                                      </p:to>
                                    </p:set>
                                    <p:animEffect transition="in" filter="fade">
                                      <p:cBhvr>
                                        <p:cTn id="15" dur="2000"/>
                                        <p:tgtEl>
                                          <p:spTgt spid="34818"/>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34819"/>
                                        </p:tgtEl>
                                        <p:attrNameLst>
                                          <p:attrName>style.visibility</p:attrName>
                                        </p:attrNameLst>
                                      </p:cBhvr>
                                      <p:to>
                                        <p:strVal val="visible"/>
                                      </p:to>
                                    </p:set>
                                    <p:animEffect transition="in" filter="fade">
                                      <p:cBhvr>
                                        <p:cTn id="19" dur="2000"/>
                                        <p:tgtEl>
                                          <p:spTgt spid="348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3010"/>
                                        </p:tgtEl>
                                        <p:attrNameLst>
                                          <p:attrName>style.visibility</p:attrName>
                                        </p:attrNameLst>
                                      </p:cBhvr>
                                      <p:to>
                                        <p:strVal val="visible"/>
                                      </p:to>
                                    </p:set>
                                    <p:animEffect transition="in" filter="fade">
                                      <p:cBhvr>
                                        <p:cTn id="24" dur="2000"/>
                                        <p:tgtEl>
                                          <p:spTgt spid="43010"/>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4817"/>
                                        </p:tgtEl>
                                        <p:attrNameLst>
                                          <p:attrName>style.visibility</p:attrName>
                                        </p:attrNameLst>
                                      </p:cBhvr>
                                      <p:to>
                                        <p:strVal val="visible"/>
                                      </p:to>
                                    </p:set>
                                    <p:animEffect transition="in" filter="fade">
                                      <p:cBhvr>
                                        <p:cTn id="28" dur="2000"/>
                                        <p:tgtEl>
                                          <p:spTgt spid="34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Value versus precision</a:t>
            </a:r>
          </a:p>
          <a:p>
            <a:r>
              <a:rPr lang="en-ZA" sz="2400" b="1" dirty="0" smtClean="0">
                <a:solidFill>
                  <a:srgbClr val="002060"/>
                </a:solidFill>
              </a:rPr>
              <a:t>A critical consideration</a:t>
            </a:r>
          </a:p>
        </p:txBody>
      </p:sp>
      <p:sp>
        <p:nvSpPr>
          <p:cNvPr id="6" name="Rectangle 5"/>
          <p:cNvSpPr/>
          <p:nvPr/>
        </p:nvSpPr>
        <p:spPr>
          <a:xfrm>
            <a:off x="932058" y="2000240"/>
            <a:ext cx="6987322" cy="3857652"/>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stCxn id="16" idx="0"/>
          </p:cNvCxnSpPr>
          <p:nvPr/>
        </p:nvCxnSpPr>
        <p:spPr>
          <a:xfrm>
            <a:off x="914400" y="5838092"/>
            <a:ext cx="7801004" cy="198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flipH="1" flipV="1">
            <a:off x="-1282520" y="3643125"/>
            <a:ext cx="4429156" cy="196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214414" y="5929330"/>
            <a:ext cx="6072230" cy="369332"/>
          </a:xfrm>
          <a:prstGeom prst="rect">
            <a:avLst/>
          </a:prstGeom>
          <a:noFill/>
        </p:spPr>
        <p:txBody>
          <a:bodyPr wrap="square" rtlCol="0">
            <a:spAutoFit/>
          </a:bodyPr>
          <a:lstStyle/>
          <a:p>
            <a:pPr algn="r"/>
            <a:r>
              <a:rPr lang="en-ZA" dirty="0" smtClean="0"/>
              <a:t>Practical fundamental strategic taxonomy precision</a:t>
            </a:r>
            <a:endParaRPr lang="en-US" dirty="0"/>
          </a:p>
        </p:txBody>
      </p:sp>
      <p:sp>
        <p:nvSpPr>
          <p:cNvPr id="27" name="TextBox 26"/>
          <p:cNvSpPr txBox="1"/>
          <p:nvPr/>
        </p:nvSpPr>
        <p:spPr>
          <a:xfrm rot="16200000">
            <a:off x="-1113392" y="3672962"/>
            <a:ext cx="3286148" cy="369332"/>
          </a:xfrm>
          <a:prstGeom prst="rect">
            <a:avLst/>
          </a:prstGeom>
          <a:noFill/>
        </p:spPr>
        <p:txBody>
          <a:bodyPr wrap="square" rtlCol="0">
            <a:spAutoFit/>
          </a:bodyPr>
          <a:lstStyle/>
          <a:p>
            <a:pPr algn="r"/>
            <a:r>
              <a:rPr lang="en-ZA" dirty="0" smtClean="0"/>
              <a:t>Business value delivered    </a:t>
            </a:r>
            <a:endParaRPr lang="en-US" dirty="0"/>
          </a:p>
        </p:txBody>
      </p:sp>
      <p:sp>
        <p:nvSpPr>
          <p:cNvPr id="28" name="TextBox 27"/>
          <p:cNvSpPr txBox="1"/>
          <p:nvPr/>
        </p:nvSpPr>
        <p:spPr>
          <a:xfrm>
            <a:off x="7500958" y="5929330"/>
            <a:ext cx="928694" cy="369332"/>
          </a:xfrm>
          <a:prstGeom prst="rect">
            <a:avLst/>
          </a:prstGeom>
          <a:noFill/>
        </p:spPr>
        <p:txBody>
          <a:bodyPr wrap="square" rtlCol="0">
            <a:spAutoFit/>
          </a:bodyPr>
          <a:lstStyle/>
          <a:p>
            <a:r>
              <a:rPr lang="en-ZA" dirty="0" smtClean="0"/>
              <a:t>100%</a:t>
            </a:r>
            <a:endParaRPr lang="en-US" dirty="0"/>
          </a:p>
        </p:txBody>
      </p:sp>
      <p:sp>
        <p:nvSpPr>
          <p:cNvPr id="29" name="TextBox 28"/>
          <p:cNvSpPr txBox="1"/>
          <p:nvPr/>
        </p:nvSpPr>
        <p:spPr>
          <a:xfrm>
            <a:off x="71406" y="1845222"/>
            <a:ext cx="928694" cy="369332"/>
          </a:xfrm>
          <a:prstGeom prst="rect">
            <a:avLst/>
          </a:prstGeom>
          <a:noFill/>
        </p:spPr>
        <p:txBody>
          <a:bodyPr wrap="square" rtlCol="0">
            <a:spAutoFit/>
          </a:bodyPr>
          <a:lstStyle/>
          <a:p>
            <a:r>
              <a:rPr lang="en-ZA" dirty="0" smtClean="0"/>
              <a:t>100%</a:t>
            </a:r>
            <a:endParaRPr lang="en-US" dirty="0"/>
          </a:p>
        </p:txBody>
      </p:sp>
      <p:cxnSp>
        <p:nvCxnSpPr>
          <p:cNvPr id="14" name="Straight Connector 13"/>
          <p:cNvCxnSpPr/>
          <p:nvPr/>
        </p:nvCxnSpPr>
        <p:spPr>
          <a:xfrm>
            <a:off x="857224" y="5286388"/>
            <a:ext cx="750099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66748" y="5786454"/>
            <a:ext cx="750099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786446" y="3929066"/>
            <a:ext cx="4143404"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643702" y="1500174"/>
            <a:ext cx="2143140" cy="369332"/>
          </a:xfrm>
          <a:prstGeom prst="rect">
            <a:avLst/>
          </a:prstGeom>
          <a:noFill/>
        </p:spPr>
        <p:txBody>
          <a:bodyPr wrap="square" rtlCol="0">
            <a:spAutoFit/>
          </a:bodyPr>
          <a:lstStyle/>
          <a:p>
            <a:pPr algn="ctr"/>
            <a:r>
              <a:rPr lang="en-ZA" b="1" dirty="0" smtClean="0">
                <a:solidFill>
                  <a:srgbClr val="00B050"/>
                </a:solidFill>
              </a:rPr>
              <a:t>The goal</a:t>
            </a:r>
            <a:endParaRPr lang="en-US" b="1" dirty="0">
              <a:solidFill>
                <a:srgbClr val="00B050"/>
              </a:solidFill>
            </a:endParaRPr>
          </a:p>
        </p:txBody>
      </p:sp>
      <p:cxnSp>
        <p:nvCxnSpPr>
          <p:cNvPr id="19" name="Straight Connector 18"/>
          <p:cNvCxnSpPr/>
          <p:nvPr/>
        </p:nvCxnSpPr>
        <p:spPr>
          <a:xfrm>
            <a:off x="714348" y="2571744"/>
            <a:ext cx="7500990"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5000628" y="3929066"/>
            <a:ext cx="414340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285719" y="3929066"/>
            <a:ext cx="414340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cstate="print"/>
          <a:srcRect/>
          <a:stretch>
            <a:fillRect/>
          </a:stretch>
        </p:blipFill>
        <p:spPr bwMode="auto">
          <a:xfrm>
            <a:off x="4071934" y="2071678"/>
            <a:ext cx="3520317" cy="2647948"/>
          </a:xfrm>
          <a:prstGeom prst="rect">
            <a:avLst/>
          </a:prstGeom>
          <a:noFill/>
          <a:ln w="9525">
            <a:noFill/>
            <a:miter lim="800000"/>
            <a:headEnd/>
            <a:tailEnd/>
          </a:ln>
        </p:spPr>
      </p:pic>
      <p:sp>
        <p:nvSpPr>
          <p:cNvPr id="25" name="Rectangle 24"/>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071538" y="5345684"/>
            <a:ext cx="6668814" cy="369332"/>
          </a:xfrm>
          <a:prstGeom prst="rect">
            <a:avLst/>
          </a:prstGeom>
          <a:solidFill>
            <a:schemeClr val="bg1"/>
          </a:solidFill>
        </p:spPr>
        <p:txBody>
          <a:bodyPr wrap="square" rtlCol="0">
            <a:spAutoFit/>
          </a:bodyPr>
          <a:lstStyle/>
          <a:p>
            <a:r>
              <a:rPr lang="en-ZA" b="1" dirty="0" smtClean="0">
                <a:solidFill>
                  <a:srgbClr val="FF0000"/>
                </a:solidFill>
              </a:rPr>
              <a:t>Just about every implementation I have ever seen</a:t>
            </a:r>
            <a:endParaRPr lang="en-US" b="1" dirty="0">
              <a:solidFill>
                <a:srgbClr val="FF0000"/>
              </a:solidFill>
            </a:endParaRPr>
          </a:p>
        </p:txBody>
      </p:sp>
      <p:sp>
        <p:nvSpPr>
          <p:cNvPr id="16" name="Freeform 15"/>
          <p:cNvSpPr/>
          <p:nvPr/>
        </p:nvSpPr>
        <p:spPr>
          <a:xfrm>
            <a:off x="914400" y="1997612"/>
            <a:ext cx="7004980" cy="3840480"/>
          </a:xfrm>
          <a:custGeom>
            <a:avLst/>
            <a:gdLst>
              <a:gd name="connsiteX0" fmla="*/ 0 w 5584874"/>
              <a:gd name="connsiteY0" fmla="*/ 3840480 h 3840480"/>
              <a:gd name="connsiteX1" fmla="*/ 2208628 w 5584874"/>
              <a:gd name="connsiteY1" fmla="*/ 3756074 h 3840480"/>
              <a:gd name="connsiteX2" fmla="*/ 4149969 w 5584874"/>
              <a:gd name="connsiteY2" fmla="*/ 3615397 h 3840480"/>
              <a:gd name="connsiteX3" fmla="*/ 4965895 w 5584874"/>
              <a:gd name="connsiteY3" fmla="*/ 3249637 h 3840480"/>
              <a:gd name="connsiteX4" fmla="*/ 5261317 w 5584874"/>
              <a:gd name="connsiteY4" fmla="*/ 2588456 h 3840480"/>
              <a:gd name="connsiteX5" fmla="*/ 5416062 w 5584874"/>
              <a:gd name="connsiteY5" fmla="*/ 1786597 h 3840480"/>
              <a:gd name="connsiteX6" fmla="*/ 5500468 w 5584874"/>
              <a:gd name="connsiteY6" fmla="*/ 970671 h 3840480"/>
              <a:gd name="connsiteX7" fmla="*/ 5542671 w 5584874"/>
              <a:gd name="connsiteY7" fmla="*/ 478302 h 3840480"/>
              <a:gd name="connsiteX8" fmla="*/ 5584874 w 5584874"/>
              <a:gd name="connsiteY8" fmla="*/ 0 h 384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4874" h="3840480">
                <a:moveTo>
                  <a:pt x="0" y="3840480"/>
                </a:moveTo>
                <a:lnTo>
                  <a:pt x="2208628" y="3756074"/>
                </a:lnTo>
                <a:cubicBezTo>
                  <a:pt x="2900289" y="3718560"/>
                  <a:pt x="3690425" y="3699803"/>
                  <a:pt x="4149969" y="3615397"/>
                </a:cubicBezTo>
                <a:cubicBezTo>
                  <a:pt x="4609513" y="3530991"/>
                  <a:pt x="4780670" y="3420794"/>
                  <a:pt x="4965895" y="3249637"/>
                </a:cubicBezTo>
                <a:cubicBezTo>
                  <a:pt x="5151120" y="3078480"/>
                  <a:pt x="5186289" y="2832296"/>
                  <a:pt x="5261317" y="2588456"/>
                </a:cubicBezTo>
                <a:cubicBezTo>
                  <a:pt x="5336345" y="2344616"/>
                  <a:pt x="5376204" y="2056228"/>
                  <a:pt x="5416062" y="1786597"/>
                </a:cubicBezTo>
                <a:cubicBezTo>
                  <a:pt x="5455921" y="1516966"/>
                  <a:pt x="5479367" y="1188720"/>
                  <a:pt x="5500468" y="970671"/>
                </a:cubicBezTo>
                <a:cubicBezTo>
                  <a:pt x="5521569" y="752622"/>
                  <a:pt x="5528603" y="640081"/>
                  <a:pt x="5542671" y="478302"/>
                </a:cubicBezTo>
                <a:cubicBezTo>
                  <a:pt x="5556739" y="316523"/>
                  <a:pt x="5570806" y="158261"/>
                  <a:pt x="5584874" y="0"/>
                </a:cubicBezTo>
              </a:path>
            </a:pathLst>
          </a:custGeom>
          <a:ln w="508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89C9D035-6A94-4569-9779-E840D39ECC0D}" type="slidenum">
              <a:rPr lang="en-US" smtClean="0"/>
              <a:pPr/>
              <a:t>25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2050"/>
                                        </p:tgtEl>
                                        <p:attrNameLst>
                                          <p:attrName>style.visibility</p:attrName>
                                        </p:attrNameLst>
                                      </p:cBhvr>
                                      <p:to>
                                        <p:strVal val="visible"/>
                                      </p:to>
                                    </p:set>
                                    <p:animEffect transition="in" filter="fade">
                                      <p:cBhvr>
                                        <p:cTn id="71" dur="500"/>
                                        <p:tgtEl>
                                          <p:spTgt spid="2050"/>
                                        </p:tgtEl>
                                      </p:cBhvr>
                                    </p:animEffect>
                                  </p:childTnLst>
                                </p:cTn>
                              </p:par>
                            </p:childTnLst>
                          </p:cTn>
                        </p:par>
                        <p:par>
                          <p:cTn id="72" fill="hold">
                            <p:stCondLst>
                              <p:cond delay="8500"/>
                            </p:stCondLst>
                            <p:childTnLst>
                              <p:par>
                                <p:cTn id="73" presetID="10" presetClass="entr" presetSubtype="0" fill="hold" grpId="0" nodeType="afterEffect" nodePh="1">
                                  <p:stCondLst>
                                    <p:cond delay="0"/>
                                  </p:stCondLst>
                                  <p:endCondLst>
                                    <p:cond evt="begin" delay="0">
                                      <p:tn val="73"/>
                                    </p:cond>
                                  </p:endCondLst>
                                  <p:childTnLst>
                                    <p:set>
                                      <p:cBhvr>
                                        <p:cTn id="74" dur="1" fill="hold">
                                          <p:stCondLst>
                                            <p:cond delay="0"/>
                                          </p:stCondLst>
                                        </p:cTn>
                                        <p:tgtEl>
                                          <p:spTgt spid="25"/>
                                        </p:tgtEl>
                                        <p:attrNameLst>
                                          <p:attrName>style.visibility</p:attrName>
                                        </p:attrNameLst>
                                      </p:cBhvr>
                                      <p:to>
                                        <p:strVal val="visible"/>
                                      </p:to>
                                    </p:set>
                                    <p:animEffect transition="in" filter="fade">
                                      <p:cBhvr>
                                        <p:cTn id="75"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6" grpId="0"/>
      <p:bldP spid="27" grpId="0"/>
      <p:bldP spid="28" grpId="0"/>
      <p:bldP spid="29" grpId="0"/>
      <p:bldP spid="22" grpId="0"/>
      <p:bldP spid="25" grpId="0"/>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1" name="Picture 3"/>
          <p:cNvPicPr>
            <a:picLocks noChangeAspect="1" noChangeArrowheads="1"/>
          </p:cNvPicPr>
          <p:nvPr/>
        </p:nvPicPr>
        <p:blipFill>
          <a:blip r:embed="rId3" cstate="print"/>
          <a:srcRect/>
          <a:stretch>
            <a:fillRect/>
          </a:stretch>
        </p:blipFill>
        <p:spPr bwMode="auto">
          <a:xfrm>
            <a:off x="9207" y="1496134"/>
            <a:ext cx="9179054" cy="5143512"/>
          </a:xfrm>
          <a:prstGeom prst="rect">
            <a:avLst/>
          </a:prstGeom>
          <a:noFill/>
          <a:ln w="9525">
            <a:noFill/>
            <a:miter lim="800000"/>
            <a:headEnd/>
            <a:tailEnd/>
          </a:ln>
        </p:spPr>
      </p:pic>
      <p:sp>
        <p:nvSpPr>
          <p:cNvPr id="5"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Critical principle – constraint and opportunity -- cognitive span</a:t>
            </a:r>
          </a:p>
        </p:txBody>
      </p:sp>
      <p:sp>
        <p:nvSpPr>
          <p:cNvPr id="4" name="TextBox 3"/>
          <p:cNvSpPr txBox="1"/>
          <p:nvPr/>
        </p:nvSpPr>
        <p:spPr>
          <a:xfrm>
            <a:off x="395536" y="1000107"/>
            <a:ext cx="7056784" cy="369332"/>
          </a:xfrm>
          <a:prstGeom prst="rect">
            <a:avLst/>
          </a:prstGeom>
          <a:noFill/>
        </p:spPr>
        <p:txBody>
          <a:bodyPr wrap="square" rtlCol="0">
            <a:spAutoFit/>
          </a:bodyPr>
          <a:lstStyle/>
          <a:p>
            <a:r>
              <a:rPr lang="en-ZA" b="1" dirty="0" smtClean="0">
                <a:solidFill>
                  <a:srgbClr val="FF0000"/>
                </a:solidFill>
              </a:rPr>
              <a:t>Strategically determined (thrive) segmentation</a:t>
            </a:r>
            <a:endParaRPr lang="en-US" b="1" dirty="0">
              <a:solidFill>
                <a:srgbClr val="FF0000"/>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Drill down</a:t>
            </a:r>
          </a:p>
          <a:p>
            <a:r>
              <a:rPr lang="en-ZA" sz="2400" b="1" dirty="0" smtClean="0">
                <a:solidFill>
                  <a:srgbClr val="002060"/>
                </a:solidFill>
              </a:rPr>
              <a:t>A function of the content</a:t>
            </a:r>
          </a:p>
        </p:txBody>
      </p:sp>
      <p:pic>
        <p:nvPicPr>
          <p:cNvPr id="294914" name="Picture 2"/>
          <p:cNvPicPr>
            <a:picLocks noChangeAspect="1" noChangeArrowheads="1"/>
          </p:cNvPicPr>
          <p:nvPr/>
        </p:nvPicPr>
        <p:blipFill>
          <a:blip r:embed="rId3" cstate="print"/>
          <a:srcRect/>
          <a:stretch>
            <a:fillRect/>
          </a:stretch>
        </p:blipFill>
        <p:spPr bwMode="auto">
          <a:xfrm>
            <a:off x="0" y="1712304"/>
            <a:ext cx="9139887" cy="4605127"/>
          </a:xfrm>
          <a:prstGeom prst="rect">
            <a:avLst/>
          </a:prstGeom>
          <a:noFill/>
          <a:ln w="9525">
            <a:noFill/>
            <a:miter lim="800000"/>
            <a:headEnd/>
            <a:tailEnd/>
          </a:ln>
        </p:spPr>
      </p:pic>
      <p:sp>
        <p:nvSpPr>
          <p:cNvPr id="4" name="TextBox 3"/>
          <p:cNvSpPr txBox="1"/>
          <p:nvPr/>
        </p:nvSpPr>
        <p:spPr>
          <a:xfrm>
            <a:off x="467544" y="1000107"/>
            <a:ext cx="7056784" cy="369332"/>
          </a:xfrm>
          <a:prstGeom prst="rect">
            <a:avLst/>
          </a:prstGeom>
          <a:noFill/>
        </p:spPr>
        <p:txBody>
          <a:bodyPr wrap="square" rtlCol="0">
            <a:spAutoFit/>
          </a:bodyPr>
          <a:lstStyle/>
          <a:p>
            <a:r>
              <a:rPr lang="en-ZA" b="1" dirty="0" smtClean="0">
                <a:solidFill>
                  <a:srgbClr val="FF0000"/>
                </a:solidFill>
              </a:rPr>
              <a:t>Strategically determined (thrive) segmentation</a:t>
            </a:r>
            <a:endParaRPr lang="en-US" b="1" dirty="0">
              <a:solidFill>
                <a:srgbClr val="FF0000"/>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711532"/>
            <a:ext cx="7488238" cy="3608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 name="Slide Number Placeholder 3"/>
          <p:cNvSpPr>
            <a:spLocks noGrp="1"/>
          </p:cNvSpPr>
          <p:nvPr>
            <p:ph type="sldNum" sz="quarter" idx="10"/>
          </p:nvPr>
        </p:nvSpPr>
        <p:spPr/>
        <p:txBody>
          <a:bodyPr/>
          <a:lstStyle/>
          <a:p>
            <a:pPr>
              <a:defRPr/>
            </a:pPr>
            <a:fld id="{B7EEF184-7469-447F-922E-182DA91D740F}" type="slidenum">
              <a:rPr lang="en-US"/>
              <a:pPr>
                <a:defRPr/>
              </a:pPr>
              <a:t>28</a:t>
            </a:fld>
            <a:endParaRPr lang="en-US"/>
          </a:p>
        </p:txBody>
      </p:sp>
      <p:sp>
        <p:nvSpPr>
          <p:cNvPr id="57348" name="Rectangle 2"/>
          <p:cNvSpPr>
            <a:spLocks noGrp="1" noChangeArrowheads="1"/>
          </p:cNvSpPr>
          <p:nvPr>
            <p:ph type="title"/>
          </p:nvPr>
        </p:nvSpPr>
        <p:spPr>
          <a:xfrm>
            <a:off x="282575" y="0"/>
            <a:ext cx="8610600" cy="762000"/>
          </a:xfrm>
        </p:spPr>
        <p:txBody>
          <a:bodyPr vert="horz" lIns="91440" tIns="45720" rIns="91440" bIns="45720" rtlCol="0" anchor="ctr">
            <a:noAutofit/>
          </a:bodyPr>
          <a:lstStyle/>
          <a:p>
            <a:pPr algn="l"/>
            <a:r>
              <a:rPr lang="en-ZA" sz="2400" b="1">
                <a:solidFill>
                  <a:srgbClr val="002060"/>
                </a:solidFill>
                <a:latin typeface="+mn-lt"/>
                <a:ea typeface="+mn-ea"/>
                <a:cs typeface="+mn-cs"/>
              </a:rPr>
              <a:t>The fundamental requirements for an ERP</a:t>
            </a:r>
            <a:endParaRPr lang="en-GB" sz="2400" b="1">
              <a:solidFill>
                <a:srgbClr val="002060"/>
              </a:solidFill>
              <a:latin typeface="+mn-lt"/>
              <a:ea typeface="+mn-ea"/>
              <a:cs typeface="+mn-cs"/>
            </a:endParaRPr>
          </a:p>
        </p:txBody>
      </p:sp>
      <p:sp>
        <p:nvSpPr>
          <p:cNvPr id="4100" name="Rectangle 3"/>
          <p:cNvSpPr>
            <a:spLocks noGrp="1" noChangeArrowheads="1"/>
          </p:cNvSpPr>
          <p:nvPr>
            <p:ph type="body" idx="1"/>
          </p:nvPr>
        </p:nvSpPr>
        <p:spPr>
          <a:xfrm>
            <a:off x="395536" y="1700808"/>
            <a:ext cx="8229600" cy="4635115"/>
          </a:xfrm>
          <a:noFill/>
        </p:spPr>
        <p:txBody>
          <a:bodyPr wrap="square" rtlCol="0">
            <a:spAutoFit/>
          </a:bodyPr>
          <a:lstStyle/>
          <a:p>
            <a:pPr marL="0">
              <a:buFont typeface="Wingdings" pitchFamily="2" charset="2"/>
              <a:buChar char="Ø"/>
            </a:pPr>
            <a:r>
              <a:rPr lang="en-GB" sz="1800" dirty="0">
                <a:solidFill>
                  <a:srgbClr val="002060"/>
                </a:solidFill>
              </a:rPr>
              <a:t>The answers to questions I have not yet thought to ask</a:t>
            </a:r>
          </a:p>
          <a:p>
            <a:pPr marL="0">
              <a:buFont typeface="Wingdings" pitchFamily="2" charset="2"/>
              <a:buChar char="Ø"/>
            </a:pPr>
            <a:endParaRPr lang="en-GB" sz="1800" dirty="0" smtClean="0">
              <a:solidFill>
                <a:srgbClr val="002060"/>
              </a:solidFill>
            </a:endParaRPr>
          </a:p>
          <a:p>
            <a:pPr marL="0">
              <a:buFont typeface="Wingdings" pitchFamily="2" charset="2"/>
              <a:buChar char="Ø"/>
            </a:pPr>
            <a:r>
              <a:rPr lang="en-GB" sz="1800" dirty="0" smtClean="0">
                <a:solidFill>
                  <a:srgbClr val="002060"/>
                </a:solidFill>
              </a:rPr>
              <a:t>Enable </a:t>
            </a:r>
            <a:r>
              <a:rPr lang="en-GB" sz="1800" dirty="0">
                <a:solidFill>
                  <a:srgbClr val="002060"/>
                </a:solidFill>
              </a:rPr>
              <a:t>me to run the business MY way</a:t>
            </a:r>
          </a:p>
          <a:p>
            <a:pPr marL="0">
              <a:buFont typeface="Wingdings" pitchFamily="2" charset="2"/>
              <a:buChar char="Ø"/>
            </a:pPr>
            <a:endParaRPr lang="en-GB" sz="1800" dirty="0" smtClean="0">
              <a:solidFill>
                <a:srgbClr val="002060"/>
              </a:solidFill>
            </a:endParaRPr>
          </a:p>
          <a:p>
            <a:pPr marL="0">
              <a:buFont typeface="Wingdings" pitchFamily="2" charset="2"/>
              <a:buChar char="Ø"/>
            </a:pPr>
            <a:r>
              <a:rPr lang="en-GB" sz="1800" dirty="0" smtClean="0">
                <a:solidFill>
                  <a:srgbClr val="002060"/>
                </a:solidFill>
              </a:rPr>
              <a:t>Accurately </a:t>
            </a:r>
            <a:r>
              <a:rPr lang="en-GB" sz="1800" dirty="0">
                <a:solidFill>
                  <a:srgbClr val="002060"/>
                </a:solidFill>
              </a:rPr>
              <a:t>model every aspect of my business</a:t>
            </a:r>
          </a:p>
          <a:p>
            <a:pPr marL="0">
              <a:buFont typeface="Wingdings" pitchFamily="2" charset="2"/>
              <a:buChar char="Ø"/>
            </a:pPr>
            <a:endParaRPr lang="en-GB" sz="1800" dirty="0" smtClean="0">
              <a:solidFill>
                <a:srgbClr val="002060"/>
              </a:solidFill>
            </a:endParaRPr>
          </a:p>
          <a:p>
            <a:pPr marL="0">
              <a:buFont typeface="Wingdings" pitchFamily="2" charset="2"/>
              <a:buChar char="Ø"/>
            </a:pPr>
            <a:r>
              <a:rPr lang="en-GB" sz="1800" dirty="0" smtClean="0">
                <a:solidFill>
                  <a:srgbClr val="002060"/>
                </a:solidFill>
              </a:rPr>
              <a:t>Totally </a:t>
            </a:r>
            <a:r>
              <a:rPr lang="en-GB" sz="1800" dirty="0">
                <a:solidFill>
                  <a:srgbClr val="002060"/>
                </a:solidFill>
              </a:rPr>
              <a:t>integrated solution</a:t>
            </a:r>
          </a:p>
          <a:p>
            <a:pPr marL="0">
              <a:buFont typeface="Wingdings" pitchFamily="2" charset="2"/>
              <a:buChar char="Ø"/>
            </a:pPr>
            <a:endParaRPr lang="en-GB" sz="1800" dirty="0" smtClean="0">
              <a:solidFill>
                <a:srgbClr val="002060"/>
              </a:solidFill>
            </a:endParaRPr>
          </a:p>
          <a:p>
            <a:pPr marL="0">
              <a:buFont typeface="Wingdings" pitchFamily="2" charset="2"/>
              <a:buChar char="Ø"/>
            </a:pPr>
            <a:r>
              <a:rPr lang="en-GB" sz="1800" dirty="0" smtClean="0">
                <a:solidFill>
                  <a:srgbClr val="002060"/>
                </a:solidFill>
              </a:rPr>
              <a:t>Entirely </a:t>
            </a:r>
            <a:r>
              <a:rPr lang="en-GB" sz="1800" dirty="0">
                <a:solidFill>
                  <a:srgbClr val="002060"/>
                </a:solidFill>
              </a:rPr>
              <a:t>reliable and dependable</a:t>
            </a:r>
          </a:p>
          <a:p>
            <a:pPr marL="0">
              <a:buFont typeface="Wingdings" pitchFamily="2" charset="2"/>
              <a:buChar char="Ø"/>
            </a:pPr>
            <a:endParaRPr lang="en-GB" sz="1800" dirty="0" smtClean="0">
              <a:solidFill>
                <a:srgbClr val="002060"/>
              </a:solidFill>
            </a:endParaRPr>
          </a:p>
          <a:p>
            <a:pPr marL="0">
              <a:buFont typeface="Wingdings" pitchFamily="2" charset="2"/>
              <a:buChar char="Ø"/>
            </a:pPr>
            <a:r>
              <a:rPr lang="en-GB" sz="1800" dirty="0" smtClean="0">
                <a:solidFill>
                  <a:srgbClr val="002060"/>
                </a:solidFill>
              </a:rPr>
              <a:t>Fundamentally </a:t>
            </a:r>
            <a:r>
              <a:rPr lang="en-GB" sz="1800" dirty="0">
                <a:solidFill>
                  <a:srgbClr val="002060"/>
                </a:solidFill>
              </a:rPr>
              <a:t>support the essence of the business and how it thrives (strategy)</a:t>
            </a:r>
          </a:p>
          <a:p>
            <a:pPr marL="0">
              <a:buFont typeface="Wingdings" pitchFamily="2" charset="2"/>
              <a:buChar char="Ø"/>
            </a:pPr>
            <a:endParaRPr lang="en-GB" sz="1800" dirty="0" smtClean="0">
              <a:solidFill>
                <a:srgbClr val="002060"/>
              </a:solidFill>
            </a:endParaRPr>
          </a:p>
          <a:p>
            <a:pPr marL="0">
              <a:buFont typeface="Wingdings" pitchFamily="2" charset="2"/>
              <a:buChar char="Ø"/>
            </a:pPr>
            <a:r>
              <a:rPr lang="en-GB" sz="1800" dirty="0" smtClean="0">
                <a:solidFill>
                  <a:srgbClr val="002060"/>
                </a:solidFill>
              </a:rPr>
              <a:t>Fully </a:t>
            </a:r>
            <a:r>
              <a:rPr lang="en-GB" sz="1800" dirty="0">
                <a:solidFill>
                  <a:srgbClr val="002060"/>
                </a:solidFill>
              </a:rPr>
              <a:t>support my day to </a:t>
            </a:r>
            <a:r>
              <a:rPr lang="en-GB" sz="1800" dirty="0" smtClean="0">
                <a:solidFill>
                  <a:srgbClr val="002060"/>
                </a:solidFill>
              </a:rPr>
              <a:t>day </a:t>
            </a:r>
            <a:r>
              <a:rPr lang="en-GB" sz="1800" dirty="0">
                <a:solidFill>
                  <a:srgbClr val="002060"/>
                </a:solidFill>
              </a:rPr>
              <a:t>operational functions</a:t>
            </a:r>
          </a:p>
        </p:txBody>
      </p:sp>
    </p:spTree>
    <p:extLst>
      <p:ext uri="{BB962C8B-B14F-4D97-AF65-F5344CB8AC3E}">
        <p14:creationId xmlns:p14="http://schemas.microsoft.com/office/powerpoint/2010/main" val="3083855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500"/>
                                        <p:tgtEl>
                                          <p:spTgt spid="4100">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100">
                                            <p:txEl>
                                              <p:pRg st="2" end="2"/>
                                            </p:txEl>
                                          </p:spTgt>
                                        </p:tgtEl>
                                        <p:attrNameLst>
                                          <p:attrName>style.visibility</p:attrName>
                                        </p:attrNameLst>
                                      </p:cBhvr>
                                      <p:to>
                                        <p:strVal val="visible"/>
                                      </p:to>
                                    </p:set>
                                    <p:animEffect transition="in" filter="fade">
                                      <p:cBhvr>
                                        <p:cTn id="11" dur="500"/>
                                        <p:tgtEl>
                                          <p:spTgt spid="4100">
                                            <p:txEl>
                                              <p:pRg st="2" end="2"/>
                                            </p:txEl>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00">
                                            <p:txEl>
                                              <p:pRg st="4" end="4"/>
                                            </p:txEl>
                                          </p:spTgt>
                                        </p:tgtEl>
                                        <p:attrNameLst>
                                          <p:attrName>style.visibility</p:attrName>
                                        </p:attrNameLst>
                                      </p:cBhvr>
                                      <p:to>
                                        <p:strVal val="visible"/>
                                      </p:to>
                                    </p:set>
                                    <p:animEffect transition="in" filter="fade">
                                      <p:cBhvr>
                                        <p:cTn id="15" dur="500"/>
                                        <p:tgtEl>
                                          <p:spTgt spid="4100">
                                            <p:txEl>
                                              <p:pRg st="4" end="4"/>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00">
                                            <p:txEl>
                                              <p:pRg st="6" end="6"/>
                                            </p:txEl>
                                          </p:spTgt>
                                        </p:tgtEl>
                                        <p:attrNameLst>
                                          <p:attrName>style.visibility</p:attrName>
                                        </p:attrNameLst>
                                      </p:cBhvr>
                                      <p:to>
                                        <p:strVal val="visible"/>
                                      </p:to>
                                    </p:set>
                                    <p:animEffect transition="in" filter="fade">
                                      <p:cBhvr>
                                        <p:cTn id="19" dur="500"/>
                                        <p:tgtEl>
                                          <p:spTgt spid="4100">
                                            <p:txEl>
                                              <p:pRg st="6" end="6"/>
                                            </p:txEl>
                                          </p:spTgt>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4100">
                                            <p:txEl>
                                              <p:pRg st="8" end="8"/>
                                            </p:txEl>
                                          </p:spTgt>
                                        </p:tgtEl>
                                        <p:attrNameLst>
                                          <p:attrName>style.visibility</p:attrName>
                                        </p:attrNameLst>
                                      </p:cBhvr>
                                      <p:to>
                                        <p:strVal val="visible"/>
                                      </p:to>
                                    </p:set>
                                    <p:animEffect transition="in" filter="fade">
                                      <p:cBhvr>
                                        <p:cTn id="23" dur="500"/>
                                        <p:tgtEl>
                                          <p:spTgt spid="4100">
                                            <p:txEl>
                                              <p:pRg st="8" end="8"/>
                                            </p:txEl>
                                          </p:spTgt>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4100">
                                            <p:txEl>
                                              <p:pRg st="10" end="10"/>
                                            </p:txEl>
                                          </p:spTgt>
                                        </p:tgtEl>
                                        <p:attrNameLst>
                                          <p:attrName>style.visibility</p:attrName>
                                        </p:attrNameLst>
                                      </p:cBhvr>
                                      <p:to>
                                        <p:strVal val="visible"/>
                                      </p:to>
                                    </p:set>
                                    <p:animEffect transition="in" filter="fade">
                                      <p:cBhvr>
                                        <p:cTn id="27" dur="500"/>
                                        <p:tgtEl>
                                          <p:spTgt spid="4100">
                                            <p:txEl>
                                              <p:pRg st="10" end="10"/>
                                            </p:txEl>
                                          </p:spTgt>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4100">
                                            <p:txEl>
                                              <p:pRg st="12" end="12"/>
                                            </p:txEl>
                                          </p:spTgt>
                                        </p:tgtEl>
                                        <p:attrNameLst>
                                          <p:attrName>style.visibility</p:attrName>
                                        </p:attrNameLst>
                                      </p:cBhvr>
                                      <p:to>
                                        <p:strVal val="visible"/>
                                      </p:to>
                                    </p:set>
                                    <p:animEffect transition="in" filter="fade">
                                      <p:cBhvr>
                                        <p:cTn id="31" dur="500"/>
                                        <p:tgtEl>
                                          <p:spTgt spid="410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What can be done?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928802"/>
            <a:ext cx="8143932" cy="2585323"/>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Buy a new ERP – expensive, high risk</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Re-implement your current ERP – not quite as expensive</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Comprehensive Data Warehouse with Precision Taxonomies – not nearly as expensive or high risk but still costly</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Anything else? -- SMALL changes?</a:t>
            </a:r>
          </a:p>
          <a:p>
            <a:pPr marL="342900" indent="-342900">
              <a:buClr>
                <a:schemeClr val="tx2"/>
              </a:buClr>
              <a:buFont typeface="+mj-lt"/>
              <a:buAutoNum type="arabicPeriod"/>
            </a:pP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29</a:t>
            </a:fld>
            <a:endParaRPr lang="en-US"/>
          </a:p>
        </p:txBody>
      </p:sp>
    </p:spTree>
    <p:extLst>
      <p:ext uri="{BB962C8B-B14F-4D97-AF65-F5344CB8AC3E}">
        <p14:creationId xmlns:p14="http://schemas.microsoft.com/office/powerpoint/2010/main" val="181038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1000"/>
                                        <p:tgtEl>
                                          <p:spTgt spid="5">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Make your ERP work for you</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928802"/>
            <a:ext cx="8143932" cy="646331"/>
          </a:xfrm>
          <a:prstGeom prst="rect">
            <a:avLst/>
          </a:prstGeom>
          <a:noFill/>
        </p:spPr>
        <p:txBody>
          <a:bodyPr wrap="square" rtlCol="0">
            <a:spAutoFit/>
          </a:bodyPr>
          <a:lstStyle/>
          <a:p>
            <a:pPr marL="342900" indent="-342900">
              <a:buClr>
                <a:schemeClr val="tx2"/>
              </a:buClr>
              <a:buFont typeface="+mj-lt"/>
              <a:buAutoNum type="arabicPeriod"/>
            </a:pPr>
            <a:r>
              <a:rPr lang="en-US" b="1" dirty="0" smtClean="0">
                <a:solidFill>
                  <a:schemeClr val="tx2"/>
                </a:solidFill>
              </a:rPr>
              <a:t>Most executives are FRUSTRATED</a:t>
            </a:r>
          </a:p>
          <a:p>
            <a:pPr marL="342900" indent="-342900">
              <a:buClr>
                <a:schemeClr val="tx2"/>
              </a:buClr>
              <a:buFont typeface="+mj-lt"/>
              <a:buAutoNum type="arabicPeriod"/>
            </a:pP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a:t>
            </a:fld>
            <a:endParaRPr lang="en-US"/>
          </a:p>
        </p:txBody>
      </p:sp>
    </p:spTree>
    <p:extLst>
      <p:ext uri="{BB962C8B-B14F-4D97-AF65-F5344CB8AC3E}">
        <p14:creationId xmlns:p14="http://schemas.microsoft.com/office/powerpoint/2010/main" val="359381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Make your ERP work for you</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928802"/>
            <a:ext cx="8143932" cy="2308324"/>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bg1">
                    <a:lumMod val="65000"/>
                  </a:schemeClr>
                </a:solidFill>
              </a:rPr>
              <a:t>Most executives are FRUSTRATED</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smtClean="0">
                <a:solidFill>
                  <a:schemeClr val="bg1">
                    <a:lumMod val="65000"/>
                  </a:schemeClr>
                </a:solidFill>
              </a:rPr>
              <a:t>Why?</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smtClean="0">
                <a:solidFill>
                  <a:schemeClr val="bg1">
                    <a:lumMod val="65000"/>
                  </a:schemeClr>
                </a:solidFill>
              </a:rPr>
              <a:t>What to do?</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dirty="0" smtClean="0">
                <a:solidFill>
                  <a:schemeClr val="tx2"/>
                </a:solidFill>
              </a:rPr>
              <a:t>What SMALL changes?</a:t>
            </a:r>
          </a:p>
          <a:p>
            <a:pPr marL="342900" indent="-342900">
              <a:buClr>
                <a:schemeClr val="tx2"/>
              </a:buClr>
              <a:buFont typeface="+mj-lt"/>
              <a:buAutoNum type="arabicPeriod"/>
            </a:pP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30</a:t>
            </a:fld>
            <a:endParaRPr lang="en-US"/>
          </a:p>
        </p:txBody>
      </p:sp>
    </p:spTree>
    <p:extLst>
      <p:ext uri="{BB962C8B-B14F-4D97-AF65-F5344CB8AC3E}">
        <p14:creationId xmlns:p14="http://schemas.microsoft.com/office/powerpoint/2010/main" val="115054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10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1000"/>
                                        <p:tgtEl>
                                          <p:spTgt spid="5">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6" end="6"/>
                                            </p:txEl>
                                          </p:spTgt>
                                        </p:tgtEl>
                                        <p:attrNameLst>
                                          <p:attrName>style.visibility</p:attrName>
                                        </p:attrNameLst>
                                      </p:cBhvr>
                                      <p:to>
                                        <p:strVal val="visible"/>
                                      </p:to>
                                    </p:set>
                                    <p:animEffect transition="in" filter="fade">
                                      <p:cBhvr>
                                        <p:cTn id="16"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How is value created</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0688" y="1469360"/>
            <a:ext cx="8143932" cy="5078313"/>
          </a:xfrm>
          <a:prstGeom prst="rect">
            <a:avLst/>
          </a:prstGeom>
          <a:noFill/>
        </p:spPr>
        <p:txBody>
          <a:bodyPr wrap="square" rtlCol="0">
            <a:spAutoFit/>
          </a:bodyPr>
          <a:lstStyle/>
          <a:p>
            <a:pPr marL="342900" indent="-342900">
              <a:buClr>
                <a:schemeClr val="tx2"/>
              </a:buClr>
            </a:pPr>
            <a:r>
              <a:rPr lang="en-ZA" dirty="0" smtClean="0">
                <a:solidFill>
                  <a:schemeClr val="bg1">
                    <a:lumMod val="65000"/>
                  </a:schemeClr>
                </a:solidFill>
              </a:rPr>
              <a:t>Value is created by business actions that deliver on the essence of why the organization exists and how it thrives</a:t>
            </a:r>
          </a:p>
          <a:p>
            <a:pPr marL="342900" indent="-342900">
              <a:buClr>
                <a:schemeClr val="tx2"/>
              </a:buClr>
            </a:pPr>
            <a:endParaRPr lang="en-ZA" dirty="0" smtClean="0">
              <a:solidFill>
                <a:schemeClr val="bg1">
                  <a:lumMod val="65000"/>
                </a:schemeClr>
              </a:solidFill>
            </a:endParaRPr>
          </a:p>
          <a:p>
            <a:pPr marL="342900" indent="-342900">
              <a:buClr>
                <a:schemeClr val="tx2"/>
              </a:buClr>
            </a:pPr>
            <a:r>
              <a:rPr lang="en-ZA" dirty="0" smtClean="0">
                <a:solidFill>
                  <a:schemeClr val="bg1">
                    <a:lumMod val="65000"/>
                  </a:schemeClr>
                </a:solidFill>
              </a:rPr>
              <a:t>Value manifests through increased profitability, growth, acquisitions, job satisfaction, fulfilment of the strategic vision</a:t>
            </a:r>
          </a:p>
          <a:p>
            <a:pPr marL="342900" indent="-342900">
              <a:buClr>
                <a:schemeClr val="tx2"/>
              </a:buClr>
            </a:pPr>
            <a:endParaRPr lang="en-ZA" dirty="0" smtClean="0">
              <a:solidFill>
                <a:schemeClr val="bg1">
                  <a:lumMod val="65000"/>
                </a:schemeClr>
              </a:solidFill>
            </a:endParaRPr>
          </a:p>
          <a:p>
            <a:pPr marL="342900" indent="-342900">
              <a:buClr>
                <a:schemeClr val="tx2"/>
              </a:buClr>
            </a:pPr>
            <a:r>
              <a:rPr lang="en-ZA" dirty="0" smtClean="0">
                <a:solidFill>
                  <a:schemeClr val="bg1">
                    <a:lumMod val="65000"/>
                  </a:schemeClr>
                </a:solidFill>
              </a:rPr>
              <a:t>The consequence of intuitive, intelligent, informed leadership business decisions – thrive decisions</a:t>
            </a:r>
          </a:p>
          <a:p>
            <a:pPr marL="342900" indent="-342900">
              <a:buClr>
                <a:schemeClr val="tx2"/>
              </a:buClr>
            </a:pPr>
            <a:endParaRPr lang="en-ZA" dirty="0" smtClean="0">
              <a:solidFill>
                <a:schemeClr val="bg1">
                  <a:lumMod val="65000"/>
                </a:schemeClr>
              </a:solidFill>
            </a:endParaRPr>
          </a:p>
          <a:p>
            <a:pPr marL="342900" indent="-342900">
              <a:buClr>
                <a:schemeClr val="tx2"/>
              </a:buClr>
            </a:pPr>
            <a:r>
              <a:rPr lang="en-ZA" dirty="0" smtClean="0">
                <a:solidFill>
                  <a:schemeClr val="bg1">
                    <a:lumMod val="65000"/>
                  </a:schemeClr>
                </a:solidFill>
              </a:rPr>
              <a:t>Such decisions are facilitated, accelerated and enhanced through access to more intelligent, meaningful and relevant information</a:t>
            </a:r>
          </a:p>
          <a:p>
            <a:pPr marL="342900" indent="-342900">
              <a:buClr>
                <a:schemeClr val="tx2"/>
              </a:buClr>
            </a:pPr>
            <a:endParaRPr lang="en-ZA" dirty="0" smtClean="0">
              <a:solidFill>
                <a:schemeClr val="tx2"/>
              </a:solidFill>
            </a:endParaRPr>
          </a:p>
          <a:p>
            <a:pPr marL="342900" indent="-342900">
              <a:buClr>
                <a:schemeClr val="tx2"/>
              </a:buClr>
            </a:pPr>
            <a:r>
              <a:rPr lang="en-ZA" dirty="0" smtClean="0">
                <a:solidFill>
                  <a:schemeClr val="tx2"/>
                </a:solidFill>
              </a:rPr>
              <a:t>Answers to the questions I have not yet thought to ask</a:t>
            </a:r>
          </a:p>
          <a:p>
            <a:pPr marL="342900" indent="-342900">
              <a:buClr>
                <a:schemeClr val="tx2"/>
              </a:buClr>
            </a:pPr>
            <a:endParaRPr lang="en-ZA" dirty="0" smtClean="0">
              <a:solidFill>
                <a:schemeClr val="tx2"/>
              </a:solidFill>
            </a:endParaRPr>
          </a:p>
          <a:p>
            <a:pPr marL="342900" indent="-342900">
              <a:buClr>
                <a:schemeClr val="tx2"/>
              </a:buClr>
            </a:pPr>
            <a:r>
              <a:rPr lang="en-ZA" dirty="0" smtClean="0">
                <a:solidFill>
                  <a:schemeClr val="bg1">
                    <a:lumMod val="65000"/>
                  </a:schemeClr>
                </a:solidFill>
              </a:rPr>
              <a:t>Such “intelligent information” is assembled as a consequence of high level strategic and executive level input into the design of the data CONTENT – taxonomies designed to catalogue every conceivably relevant classification ahead of time</a:t>
            </a:r>
            <a:endParaRPr lang="en-US" dirty="0" smtClean="0">
              <a:solidFill>
                <a:schemeClr val="bg1">
                  <a:lumMod val="65000"/>
                </a:schemeClr>
              </a:solidFill>
            </a:endParaRPr>
          </a:p>
        </p:txBody>
      </p:sp>
      <p:sp>
        <p:nvSpPr>
          <p:cNvPr id="8" name="Oval 7"/>
          <p:cNvSpPr/>
          <p:nvPr/>
        </p:nvSpPr>
        <p:spPr>
          <a:xfrm>
            <a:off x="-13830" y="4653136"/>
            <a:ext cx="7358082" cy="57148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19904817">
            <a:off x="-426538" y="3791252"/>
            <a:ext cx="9972785" cy="646331"/>
          </a:xfrm>
          <a:prstGeom prst="rect">
            <a:avLst/>
          </a:prstGeom>
          <a:noFill/>
          <a:ln w="50800" cap="rnd">
            <a:solidFill>
              <a:schemeClr val="accent1">
                <a:shade val="50000"/>
              </a:schemeClr>
            </a:solidFill>
          </a:ln>
        </p:spPr>
        <p:txBody>
          <a:bodyPr wrap="square" rtlCol="0">
            <a:spAutoFit/>
          </a:bodyPr>
          <a:lstStyle>
            <a:defPPr>
              <a:defRPr lang="en-US"/>
            </a:defPPr>
            <a:lvl1pPr algn="ctr">
              <a:defRPr sz="3600">
                <a:solidFill>
                  <a:srgbClr val="FF0000"/>
                </a:solidFill>
              </a:defRPr>
            </a:lvl1pPr>
          </a:lstStyle>
          <a:p>
            <a:r>
              <a:rPr lang="en-ZA" dirty="0"/>
              <a:t>High value intelligent content design</a:t>
            </a:r>
            <a:endParaRPr lang="en-US" dirty="0"/>
          </a:p>
        </p:txBody>
      </p:sp>
      <p:pic>
        <p:nvPicPr>
          <p:cNvPr id="7" name="Picture 2"/>
          <p:cNvPicPr>
            <a:picLocks noChangeAspect="1" noChangeArrowheads="1"/>
          </p:cNvPicPr>
          <p:nvPr/>
        </p:nvPicPr>
        <p:blipFill>
          <a:blip r:embed="rId3" cstate="print"/>
          <a:srcRect/>
          <a:stretch>
            <a:fillRect/>
          </a:stretch>
        </p:blipFill>
        <p:spPr bwMode="auto">
          <a:xfrm>
            <a:off x="5072066" y="94673"/>
            <a:ext cx="1785950" cy="1183414"/>
          </a:xfrm>
          <a:prstGeom prst="rect">
            <a:avLst/>
          </a:prstGeom>
          <a:noFill/>
          <a:ln w="9525">
            <a:noFill/>
            <a:miter lim="800000"/>
            <a:headEnd/>
            <a:tailEnd/>
          </a:ln>
        </p:spPr>
      </p:pic>
      <p:sp>
        <p:nvSpPr>
          <p:cNvPr id="9" name="Rectangle 8"/>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89C9D035-6A94-4569-9779-E840D39ECC0D}" type="slidenum">
              <a:rPr lang="en-US" smtClean="0"/>
              <a:pPr/>
              <a:t>31</a:t>
            </a:fld>
            <a:endParaRPr lang="en-US"/>
          </a:p>
        </p:txBody>
      </p:sp>
    </p:spTree>
    <p:extLst>
      <p:ext uri="{BB962C8B-B14F-4D97-AF65-F5344CB8AC3E}">
        <p14:creationId xmlns:p14="http://schemas.microsoft.com/office/powerpoint/2010/main" val="209799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500"/>
                                        <p:tgtEl>
                                          <p:spTgt spid="5">
                                            <p:txEl>
                                              <p:pRg st="6" end="6"/>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fade">
                                      <p:cBhvr>
                                        <p:cTn id="35" dur="500"/>
                                        <p:tgtEl>
                                          <p:spTgt spid="5">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3"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1+#ppt_w/2"/>
                                          </p:val>
                                        </p:tav>
                                        <p:tav tm="100000">
                                          <p:val>
                                            <p:strVal val="#ppt_x"/>
                                          </p:val>
                                        </p:tav>
                                      </p:tavLst>
                                    </p:anim>
                                    <p:anim calcmode="lin" valueType="num">
                                      <p:cBhvr additive="base">
                                        <p:cTn id="41"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Make your ERP work for you</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928802"/>
            <a:ext cx="8143932" cy="3416320"/>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bg1">
                    <a:lumMod val="65000"/>
                  </a:schemeClr>
                </a:solidFill>
              </a:rPr>
              <a:t>Most executives are FRUSTRATED</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smtClean="0">
                <a:solidFill>
                  <a:schemeClr val="bg1">
                    <a:lumMod val="65000"/>
                  </a:schemeClr>
                </a:solidFill>
              </a:rPr>
              <a:t>Why?</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smtClean="0">
                <a:solidFill>
                  <a:schemeClr val="bg1">
                    <a:lumMod val="65000"/>
                  </a:schemeClr>
                </a:solidFill>
              </a:rPr>
              <a:t>What to do?</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dirty="0" smtClean="0">
                <a:solidFill>
                  <a:schemeClr val="tx2"/>
                </a:solidFill>
              </a:rPr>
              <a:t>What SMALL changes?</a:t>
            </a:r>
          </a:p>
          <a:p>
            <a:pPr marL="342900" indent="-342900">
              <a:buClr>
                <a:schemeClr val="tx2"/>
              </a:buClr>
              <a:buFont typeface="+mj-lt"/>
              <a:buAutoNum type="arabicPeriod"/>
            </a:pPr>
            <a:endParaRPr lang="en-US" b="1" dirty="0">
              <a:solidFill>
                <a:schemeClr val="tx2"/>
              </a:solidFill>
            </a:endParaRPr>
          </a:p>
          <a:p>
            <a:pPr marL="800100" lvl="1" indent="-342900">
              <a:buClr>
                <a:schemeClr val="tx2"/>
              </a:buClr>
              <a:buFont typeface="+mj-lt"/>
              <a:buAutoNum type="arabicPeriod"/>
            </a:pPr>
            <a:r>
              <a:rPr lang="en-US" b="1" dirty="0" smtClean="0">
                <a:solidFill>
                  <a:schemeClr val="tx2"/>
                </a:solidFill>
              </a:rPr>
              <a:t>Repopulate key standard attribute tables</a:t>
            </a:r>
          </a:p>
          <a:p>
            <a:pPr marL="800100" lvl="1" indent="-342900">
              <a:buClr>
                <a:schemeClr val="tx2"/>
              </a:buClr>
              <a:buFont typeface="+mj-lt"/>
              <a:buAutoNum type="arabicPeriod"/>
            </a:pPr>
            <a:endParaRPr lang="en-US" b="1" dirty="0">
              <a:solidFill>
                <a:schemeClr val="tx2"/>
              </a:solidFill>
            </a:endParaRPr>
          </a:p>
          <a:p>
            <a:pPr marL="800100" lvl="1" indent="-342900">
              <a:buClr>
                <a:schemeClr val="tx2"/>
              </a:buClr>
              <a:buFont typeface="+mj-lt"/>
              <a:buAutoNum type="arabicPeriod"/>
            </a:pPr>
            <a:r>
              <a:rPr lang="en-US" dirty="0" smtClean="0">
                <a:solidFill>
                  <a:schemeClr val="tx2"/>
                </a:solidFill>
              </a:rPr>
              <a:t>Create new custom attribute tables</a:t>
            </a:r>
          </a:p>
          <a:p>
            <a:pPr marL="342900" indent="-342900">
              <a:buClr>
                <a:schemeClr val="tx2"/>
              </a:buClr>
              <a:buFont typeface="+mj-lt"/>
              <a:buAutoNum type="arabicPeriod"/>
            </a:pP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32</a:t>
            </a:fld>
            <a:endParaRPr lang="en-US"/>
          </a:p>
        </p:txBody>
      </p:sp>
    </p:spTree>
    <p:extLst>
      <p:ext uri="{BB962C8B-B14F-4D97-AF65-F5344CB8AC3E}">
        <p14:creationId xmlns:p14="http://schemas.microsoft.com/office/powerpoint/2010/main" val="35554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10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1000"/>
                                        <p:tgtEl>
                                          <p:spTgt spid="5">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6" end="6"/>
                                            </p:txEl>
                                          </p:spTgt>
                                        </p:tgtEl>
                                        <p:attrNameLst>
                                          <p:attrName>style.visibility</p:attrName>
                                        </p:attrNameLst>
                                      </p:cBhvr>
                                      <p:to>
                                        <p:strVal val="visible"/>
                                      </p:to>
                                    </p:set>
                                    <p:animEffect transition="in" filter="fade">
                                      <p:cBhvr>
                                        <p:cTn id="16" dur="1000"/>
                                        <p:tgtEl>
                                          <p:spTgt spid="5">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animEffect transition="in" filter="fade">
                                      <p:cBhvr>
                                        <p:cTn id="19" dur="1000"/>
                                        <p:tgtEl>
                                          <p:spTgt spid="5">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10" end="10"/>
                                            </p:txEl>
                                          </p:spTgt>
                                        </p:tgtEl>
                                        <p:attrNameLst>
                                          <p:attrName>style.visibility</p:attrName>
                                        </p:attrNameLst>
                                      </p:cBhvr>
                                      <p:to>
                                        <p:strVal val="visible"/>
                                      </p:to>
                                    </p:set>
                                    <p:animEffect transition="in" filter="fade">
                                      <p:cBhvr>
                                        <p:cTn id="22"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4502874"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 simple high value </a:t>
            </a:r>
            <a:r>
              <a:rPr lang="en-ZA" sz="2400" b="1" dirty="0" smtClean="0">
                <a:solidFill>
                  <a:srgbClr val="002060"/>
                </a:solidFill>
                <a:latin typeface="+mj-lt"/>
                <a:ea typeface="+mj-ea"/>
                <a:cs typeface="+mj-cs"/>
              </a:rPr>
              <a:t>example – Credit Note Reason Codes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179512" y="1497558"/>
            <a:ext cx="3392356" cy="923330"/>
          </a:xfrm>
          <a:prstGeom prst="rect">
            <a:avLst/>
          </a:prstGeom>
          <a:noFill/>
        </p:spPr>
        <p:txBody>
          <a:bodyPr wrap="square" rtlCol="0">
            <a:spAutoFit/>
          </a:bodyPr>
          <a:lstStyle/>
          <a:p>
            <a:pPr marL="342900" indent="-342900">
              <a:buClr>
                <a:schemeClr val="tx2"/>
              </a:buClr>
            </a:pPr>
            <a:r>
              <a:rPr lang="en-US" dirty="0" smtClean="0">
                <a:solidFill>
                  <a:schemeClr val="tx2"/>
                </a:solidFill>
              </a:rPr>
              <a:t>Example of poor credit note reason codes – actual case</a:t>
            </a:r>
          </a:p>
        </p:txBody>
      </p:sp>
      <p:pic>
        <p:nvPicPr>
          <p:cNvPr id="6" name="Picture 2"/>
          <p:cNvPicPr>
            <a:picLocks noChangeAspect="1" noChangeArrowheads="1"/>
          </p:cNvPicPr>
          <p:nvPr/>
        </p:nvPicPr>
        <p:blipFill>
          <a:blip r:embed="rId3" cstate="print"/>
          <a:srcRect/>
          <a:stretch>
            <a:fillRect/>
          </a:stretch>
        </p:blipFill>
        <p:spPr bwMode="auto">
          <a:xfrm>
            <a:off x="5072066" y="94673"/>
            <a:ext cx="1785950" cy="1183414"/>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323528" y="2420888"/>
            <a:ext cx="2688981" cy="3811466"/>
          </a:xfrm>
          <a:prstGeom prst="rect">
            <a:avLst/>
          </a:prstGeom>
          <a:noFill/>
          <a:ln w="1">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4788024" y="2204864"/>
            <a:ext cx="3114675" cy="4429125"/>
          </a:xfrm>
          <a:prstGeom prst="rect">
            <a:avLst/>
          </a:prstGeom>
          <a:noFill/>
          <a:ln w="9525">
            <a:noFill/>
            <a:miter lim="800000"/>
            <a:headEnd/>
            <a:tailEnd/>
          </a:ln>
        </p:spPr>
      </p:pic>
      <p:sp>
        <p:nvSpPr>
          <p:cNvPr id="10" name="TextBox 9"/>
          <p:cNvSpPr txBox="1"/>
          <p:nvPr/>
        </p:nvSpPr>
        <p:spPr>
          <a:xfrm>
            <a:off x="4559854" y="1498819"/>
            <a:ext cx="4572032" cy="646331"/>
          </a:xfrm>
          <a:prstGeom prst="rect">
            <a:avLst/>
          </a:prstGeom>
          <a:noFill/>
        </p:spPr>
        <p:txBody>
          <a:bodyPr wrap="square" rtlCol="0">
            <a:spAutoFit/>
          </a:bodyPr>
          <a:lstStyle/>
          <a:p>
            <a:pPr marL="342900" indent="-342900">
              <a:buClr>
                <a:schemeClr val="tx2"/>
              </a:buClr>
            </a:pPr>
            <a:r>
              <a:rPr lang="en-US" dirty="0" smtClean="0">
                <a:solidFill>
                  <a:schemeClr val="tx2"/>
                </a:solidFill>
              </a:rPr>
              <a:t>Strategically aligned credit note reason codes</a:t>
            </a:r>
          </a:p>
        </p:txBody>
      </p:sp>
      <p:sp>
        <p:nvSpPr>
          <p:cNvPr id="11" name="TextBox 10"/>
          <p:cNvSpPr txBox="1"/>
          <p:nvPr/>
        </p:nvSpPr>
        <p:spPr>
          <a:xfrm rot="19904817">
            <a:off x="-426538" y="3237255"/>
            <a:ext cx="9972785" cy="1754326"/>
          </a:xfrm>
          <a:prstGeom prst="rect">
            <a:avLst/>
          </a:prstGeom>
          <a:noFill/>
          <a:ln w="50800" cap="rnd">
            <a:solidFill>
              <a:schemeClr val="accent1">
                <a:shade val="50000"/>
              </a:schemeClr>
            </a:solidFill>
          </a:ln>
        </p:spPr>
        <p:txBody>
          <a:bodyPr wrap="square" rtlCol="0">
            <a:spAutoFit/>
          </a:bodyPr>
          <a:lstStyle>
            <a:defPPr>
              <a:defRPr lang="en-US"/>
            </a:defPPr>
            <a:lvl1pPr algn="ctr">
              <a:defRPr sz="3600">
                <a:solidFill>
                  <a:srgbClr val="FF0000"/>
                </a:solidFill>
              </a:defRPr>
            </a:lvl1pPr>
          </a:lstStyle>
          <a:p>
            <a:r>
              <a:rPr lang="en-ZA" dirty="0" smtClean="0"/>
              <a:t>Drastically improve the content of some key tables such as Credit Note Reasons, Product / Item Class, etc</a:t>
            </a:r>
            <a:endParaRPr lang="en-US" dirty="0"/>
          </a:p>
        </p:txBody>
      </p:sp>
      <p:sp>
        <p:nvSpPr>
          <p:cNvPr id="2" name="Slide Number Placeholder 1"/>
          <p:cNvSpPr>
            <a:spLocks noGrp="1"/>
          </p:cNvSpPr>
          <p:nvPr>
            <p:ph type="sldNum" sz="quarter" idx="12"/>
          </p:nvPr>
        </p:nvSpPr>
        <p:spPr/>
        <p:txBody>
          <a:bodyPr/>
          <a:lstStyle/>
          <a:p>
            <a:fld id="{89C9D035-6A94-4569-9779-E840D39ECC0D}" type="slidenum">
              <a:rPr lang="en-US" smtClean="0"/>
              <a:pPr/>
              <a:t>33</a:t>
            </a:fld>
            <a:endParaRPr lang="en-US"/>
          </a:p>
        </p:txBody>
      </p:sp>
    </p:spTree>
    <p:extLst>
      <p:ext uri="{BB962C8B-B14F-4D97-AF65-F5344CB8AC3E}">
        <p14:creationId xmlns:p14="http://schemas.microsoft.com/office/powerpoint/2010/main" val="393153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20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Develop lists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484784"/>
            <a:ext cx="8143932" cy="4965462"/>
          </a:xfrm>
          <a:prstGeom prst="rect">
            <a:avLst/>
          </a:prstGeom>
          <a:noFill/>
        </p:spPr>
        <p:txBody>
          <a:bodyPr wrap="square" rtlCol="0">
            <a:spAutoFit/>
          </a:bodyPr>
          <a:lstStyle/>
          <a:p>
            <a:pPr marL="342900" indent="-342900">
              <a:lnSpc>
                <a:spcPts val="1900"/>
              </a:lnSpc>
              <a:buClr>
                <a:schemeClr val="tx2"/>
              </a:buClr>
              <a:buFont typeface="+mj-lt"/>
              <a:buAutoNum type="arabicPeriod"/>
            </a:pPr>
            <a:r>
              <a:rPr lang="en-US" dirty="0" smtClean="0">
                <a:solidFill>
                  <a:schemeClr val="tx2"/>
                </a:solidFill>
              </a:rPr>
              <a:t>One to ten people in a room with a projector</a:t>
            </a:r>
          </a:p>
          <a:p>
            <a:pPr marL="342900" indent="-342900">
              <a:lnSpc>
                <a:spcPts val="1900"/>
              </a:lnSpc>
              <a:buClr>
                <a:schemeClr val="tx2"/>
              </a:buClr>
              <a:buFont typeface="+mj-lt"/>
              <a:buAutoNum type="arabicPeriod"/>
            </a:pPr>
            <a:endParaRPr lang="en-US" dirty="0">
              <a:solidFill>
                <a:schemeClr val="tx2"/>
              </a:solidFill>
            </a:endParaRPr>
          </a:p>
          <a:p>
            <a:pPr marL="342900" indent="-342900">
              <a:lnSpc>
                <a:spcPts val="1900"/>
              </a:lnSpc>
              <a:buClr>
                <a:schemeClr val="tx2"/>
              </a:buClr>
              <a:buFont typeface="+mj-lt"/>
              <a:buAutoNum type="arabicPeriod"/>
            </a:pPr>
            <a:r>
              <a:rPr lang="en-US" dirty="0" smtClean="0">
                <a:solidFill>
                  <a:schemeClr val="tx2"/>
                </a:solidFill>
              </a:rPr>
              <a:t>Brainstorm all possible content for the list – capture on screen</a:t>
            </a:r>
          </a:p>
          <a:p>
            <a:pPr marL="342900" indent="-342900">
              <a:lnSpc>
                <a:spcPts val="1900"/>
              </a:lnSpc>
              <a:buClr>
                <a:schemeClr val="tx2"/>
              </a:buClr>
              <a:buFont typeface="+mj-lt"/>
              <a:buAutoNum type="arabicPeriod"/>
            </a:pPr>
            <a:endParaRPr lang="en-US" dirty="0">
              <a:solidFill>
                <a:schemeClr val="tx2"/>
              </a:solidFill>
            </a:endParaRPr>
          </a:p>
          <a:p>
            <a:pPr marL="342900" indent="-342900">
              <a:lnSpc>
                <a:spcPts val="1900"/>
              </a:lnSpc>
              <a:buClr>
                <a:schemeClr val="tx2"/>
              </a:buClr>
              <a:buFont typeface="+mj-lt"/>
              <a:buAutoNum type="arabicPeriod"/>
            </a:pPr>
            <a:r>
              <a:rPr lang="en-US" dirty="0" smtClean="0">
                <a:solidFill>
                  <a:schemeClr val="tx2"/>
                </a:solidFill>
              </a:rPr>
              <a:t>Each summarize to between five and ten headings</a:t>
            </a:r>
          </a:p>
          <a:p>
            <a:pPr marL="342900" indent="-342900">
              <a:lnSpc>
                <a:spcPts val="1900"/>
              </a:lnSpc>
              <a:buClr>
                <a:schemeClr val="tx2"/>
              </a:buClr>
              <a:buFont typeface="+mj-lt"/>
              <a:buAutoNum type="arabicPeriod"/>
            </a:pPr>
            <a:endParaRPr lang="en-US" dirty="0">
              <a:solidFill>
                <a:schemeClr val="tx2"/>
              </a:solidFill>
            </a:endParaRPr>
          </a:p>
          <a:p>
            <a:pPr marL="342900" indent="-342900">
              <a:lnSpc>
                <a:spcPts val="1900"/>
              </a:lnSpc>
              <a:buClr>
                <a:schemeClr val="tx2"/>
              </a:buClr>
              <a:buFont typeface="+mj-lt"/>
              <a:buAutoNum type="arabicPeriod"/>
            </a:pPr>
            <a:r>
              <a:rPr lang="en-US" dirty="0" smtClean="0">
                <a:solidFill>
                  <a:schemeClr val="tx2"/>
                </a:solidFill>
              </a:rPr>
              <a:t>Type all the lists in</a:t>
            </a:r>
          </a:p>
          <a:p>
            <a:pPr marL="342900" indent="-342900">
              <a:lnSpc>
                <a:spcPts val="1900"/>
              </a:lnSpc>
              <a:buClr>
                <a:schemeClr val="tx2"/>
              </a:buClr>
              <a:buFont typeface="+mj-lt"/>
              <a:buAutoNum type="arabicPeriod"/>
            </a:pPr>
            <a:endParaRPr lang="en-US" dirty="0">
              <a:solidFill>
                <a:schemeClr val="tx2"/>
              </a:solidFill>
            </a:endParaRPr>
          </a:p>
          <a:p>
            <a:pPr marL="342900" indent="-342900">
              <a:lnSpc>
                <a:spcPts val="1900"/>
              </a:lnSpc>
              <a:buClr>
                <a:schemeClr val="tx2"/>
              </a:buClr>
              <a:buFont typeface="+mj-lt"/>
              <a:buAutoNum type="arabicPeriod"/>
            </a:pPr>
            <a:r>
              <a:rPr lang="en-US" dirty="0" smtClean="0">
                <a:solidFill>
                  <a:schemeClr val="tx2"/>
                </a:solidFill>
              </a:rPr>
              <a:t>Combine them into between five and ten groups</a:t>
            </a:r>
          </a:p>
          <a:p>
            <a:pPr marL="342900" indent="-342900">
              <a:lnSpc>
                <a:spcPts val="1900"/>
              </a:lnSpc>
              <a:buClr>
                <a:schemeClr val="tx2"/>
              </a:buClr>
              <a:buFont typeface="+mj-lt"/>
              <a:buAutoNum type="arabicPeriod"/>
            </a:pPr>
            <a:endParaRPr lang="en-US" dirty="0">
              <a:solidFill>
                <a:schemeClr val="tx2"/>
              </a:solidFill>
            </a:endParaRPr>
          </a:p>
          <a:p>
            <a:pPr marL="342900" indent="-342900">
              <a:lnSpc>
                <a:spcPts val="1900"/>
              </a:lnSpc>
              <a:buClr>
                <a:schemeClr val="tx2"/>
              </a:buClr>
              <a:buFont typeface="+mj-lt"/>
              <a:buAutoNum type="arabicPeriod"/>
            </a:pPr>
            <a:r>
              <a:rPr lang="en-US" dirty="0" smtClean="0">
                <a:solidFill>
                  <a:schemeClr val="tx2"/>
                </a:solidFill>
              </a:rPr>
              <a:t>Give each group a heading</a:t>
            </a:r>
          </a:p>
          <a:p>
            <a:pPr marL="342900" indent="-342900">
              <a:lnSpc>
                <a:spcPts val="1900"/>
              </a:lnSpc>
              <a:buClr>
                <a:schemeClr val="tx2"/>
              </a:buClr>
              <a:buFont typeface="+mj-lt"/>
              <a:buAutoNum type="arabicPeriod"/>
            </a:pPr>
            <a:endParaRPr lang="en-US" dirty="0">
              <a:solidFill>
                <a:schemeClr val="tx2"/>
              </a:solidFill>
            </a:endParaRPr>
          </a:p>
          <a:p>
            <a:pPr marL="342900" indent="-342900">
              <a:lnSpc>
                <a:spcPts val="1900"/>
              </a:lnSpc>
              <a:buClr>
                <a:schemeClr val="tx2"/>
              </a:buClr>
              <a:buFont typeface="+mj-lt"/>
              <a:buAutoNum type="arabicPeriod"/>
            </a:pPr>
            <a:r>
              <a:rPr lang="en-US" dirty="0" smtClean="0">
                <a:solidFill>
                  <a:schemeClr val="tx2"/>
                </a:solidFill>
              </a:rPr>
              <a:t>Lift out sub-categories</a:t>
            </a:r>
          </a:p>
          <a:p>
            <a:pPr marL="342900" indent="-342900">
              <a:lnSpc>
                <a:spcPts val="1900"/>
              </a:lnSpc>
              <a:buClr>
                <a:schemeClr val="tx2"/>
              </a:buClr>
              <a:buFont typeface="+mj-lt"/>
              <a:buAutoNum type="arabicPeriod"/>
            </a:pPr>
            <a:endParaRPr lang="en-US" dirty="0">
              <a:solidFill>
                <a:schemeClr val="tx2"/>
              </a:solidFill>
            </a:endParaRPr>
          </a:p>
          <a:p>
            <a:pPr marL="342900" indent="-342900">
              <a:lnSpc>
                <a:spcPts val="1900"/>
              </a:lnSpc>
              <a:buClr>
                <a:schemeClr val="tx2"/>
              </a:buClr>
              <a:buFont typeface="+mj-lt"/>
              <a:buAutoNum type="arabicPeriod"/>
            </a:pPr>
            <a:r>
              <a:rPr lang="en-US" dirty="0" smtClean="0">
                <a:solidFill>
                  <a:schemeClr val="tx2"/>
                </a:solidFill>
              </a:rPr>
              <a:t>Code – remember indents, trailing periods, capitalization</a:t>
            </a:r>
          </a:p>
          <a:p>
            <a:pPr marL="342900" indent="-342900">
              <a:lnSpc>
                <a:spcPts val="1900"/>
              </a:lnSpc>
              <a:buClr>
                <a:schemeClr val="tx2"/>
              </a:buClr>
              <a:buFont typeface="+mj-lt"/>
              <a:buAutoNum type="arabicPeriod"/>
            </a:pPr>
            <a:endParaRPr lang="en-US" dirty="0" smtClean="0">
              <a:solidFill>
                <a:schemeClr val="tx2"/>
              </a:solidFill>
            </a:endParaRPr>
          </a:p>
          <a:p>
            <a:pPr marL="342900" indent="-342900">
              <a:lnSpc>
                <a:spcPts val="1900"/>
              </a:lnSpc>
              <a:buClr>
                <a:schemeClr val="tx2"/>
              </a:buClr>
              <a:buFont typeface="+mj-lt"/>
              <a:buAutoNum type="arabicPeriod"/>
            </a:pPr>
            <a:r>
              <a:rPr lang="en-US" dirty="0" smtClean="0">
                <a:solidFill>
                  <a:schemeClr val="tx2"/>
                </a:solidFill>
              </a:rPr>
              <a:t>Check impacts</a:t>
            </a:r>
          </a:p>
          <a:p>
            <a:pPr marL="342900" indent="-342900">
              <a:lnSpc>
                <a:spcPts val="1900"/>
              </a:lnSpc>
              <a:buClr>
                <a:schemeClr val="tx2"/>
              </a:buClr>
              <a:buFont typeface="+mj-lt"/>
              <a:buAutoNum type="arabicPeriod"/>
            </a:pPr>
            <a:endParaRPr lang="en-US" dirty="0" smtClean="0">
              <a:solidFill>
                <a:schemeClr val="tx2"/>
              </a:solidFill>
            </a:endParaRPr>
          </a:p>
          <a:p>
            <a:pPr marL="342900" indent="-342900">
              <a:lnSpc>
                <a:spcPts val="1900"/>
              </a:lnSpc>
              <a:buClr>
                <a:schemeClr val="tx2"/>
              </a:buClr>
              <a:buFont typeface="+mj-lt"/>
              <a:buAutoNum type="arabicPeriod"/>
            </a:pPr>
            <a:r>
              <a:rPr lang="en-US" dirty="0" smtClean="0">
                <a:solidFill>
                  <a:schemeClr val="tx2"/>
                </a:solidFill>
              </a:rPr>
              <a:t>Implement</a:t>
            </a:r>
          </a:p>
          <a:p>
            <a:pPr marL="342900" indent="-342900">
              <a:lnSpc>
                <a:spcPts val="1900"/>
              </a:lnSpc>
              <a:buClr>
                <a:schemeClr val="tx2"/>
              </a:buClr>
              <a:buFont typeface="+mj-lt"/>
              <a:buAutoNum type="arabicPeriod"/>
            </a:pP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34</a:t>
            </a:fld>
            <a:endParaRPr lang="en-US"/>
          </a:p>
        </p:txBody>
      </p:sp>
    </p:spTree>
    <p:extLst>
      <p:ext uri="{BB962C8B-B14F-4D97-AF65-F5344CB8AC3E}">
        <p14:creationId xmlns:p14="http://schemas.microsoft.com/office/powerpoint/2010/main" val="219279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1000"/>
                                        <p:tgtEl>
                                          <p:spTgt spid="5">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000"/>
                                        <p:tgtEl>
                                          <p:spTgt spid="5">
                                            <p:txEl>
                                              <p:pRg st="6" end="6"/>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1000"/>
                                        <p:tgtEl>
                                          <p:spTgt spid="5">
                                            <p:txEl>
                                              <p:pRg st="8" end="8"/>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1000"/>
                                        <p:tgtEl>
                                          <p:spTgt spid="5">
                                            <p:txEl>
                                              <p:pRg st="10" end="10"/>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Effect transition="in" filter="fade">
                                      <p:cBhvr>
                                        <p:cTn id="31" dur="1000"/>
                                        <p:tgtEl>
                                          <p:spTgt spid="5">
                                            <p:txEl>
                                              <p:pRg st="12" end="12"/>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animEffect transition="in" filter="fade">
                                      <p:cBhvr>
                                        <p:cTn id="35" dur="1000"/>
                                        <p:tgtEl>
                                          <p:spTgt spid="5">
                                            <p:txEl>
                                              <p:pRg st="14" end="14"/>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5">
                                            <p:txEl>
                                              <p:pRg st="16" end="16"/>
                                            </p:txEl>
                                          </p:spTgt>
                                        </p:tgtEl>
                                        <p:attrNameLst>
                                          <p:attrName>style.visibility</p:attrName>
                                        </p:attrNameLst>
                                      </p:cBhvr>
                                      <p:to>
                                        <p:strVal val="visible"/>
                                      </p:to>
                                    </p:set>
                                    <p:animEffect transition="in" filter="fade">
                                      <p:cBhvr>
                                        <p:cTn id="39" dur="1000"/>
                                        <p:tgtEl>
                                          <p:spTgt spid="5">
                                            <p:txEl>
                                              <p:pRg st="16" end="16"/>
                                            </p:txEl>
                                          </p:spTgt>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5">
                                            <p:txEl>
                                              <p:pRg st="18" end="18"/>
                                            </p:txEl>
                                          </p:spTgt>
                                        </p:tgtEl>
                                        <p:attrNameLst>
                                          <p:attrName>style.visibility</p:attrName>
                                        </p:attrNameLst>
                                      </p:cBhvr>
                                      <p:to>
                                        <p:strVal val="visible"/>
                                      </p:to>
                                    </p:set>
                                    <p:animEffect transition="in" filter="fade">
                                      <p:cBhvr>
                                        <p:cTn id="43" dur="1000"/>
                                        <p:tgtEl>
                                          <p:spTgt spid="5">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Develop lists 2</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484784"/>
            <a:ext cx="8143932" cy="3416320"/>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Quality of list is dependent on quality of input</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Want lists to be complete, comprehensive and well designed</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Design compromises will be with you for ever</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Document</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Train</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Utilize</a:t>
            </a:r>
          </a:p>
          <a:p>
            <a:pPr marL="342900" indent="-342900">
              <a:buClr>
                <a:schemeClr val="tx2"/>
              </a:buClr>
              <a:buFont typeface="+mj-lt"/>
              <a:buAutoNum type="arabicPeriod"/>
            </a:pP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35</a:t>
            </a:fld>
            <a:endParaRPr lang="en-US"/>
          </a:p>
        </p:txBody>
      </p:sp>
    </p:spTree>
    <p:extLst>
      <p:ext uri="{BB962C8B-B14F-4D97-AF65-F5344CB8AC3E}">
        <p14:creationId xmlns:p14="http://schemas.microsoft.com/office/powerpoint/2010/main" val="192764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1000"/>
                                        <p:tgtEl>
                                          <p:spTgt spid="5">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000"/>
                                        <p:tgtEl>
                                          <p:spTgt spid="5">
                                            <p:txEl>
                                              <p:pRg st="6" end="6"/>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1000"/>
                                        <p:tgtEl>
                                          <p:spTgt spid="5">
                                            <p:txEl>
                                              <p:pRg st="8" end="8"/>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Develop lists 3</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484784"/>
            <a:ext cx="8143932" cy="4708981"/>
          </a:xfrm>
          <a:prstGeom prst="rect">
            <a:avLst/>
          </a:prstGeom>
          <a:noFill/>
        </p:spPr>
        <p:txBody>
          <a:bodyPr wrap="square" rtlCol="0">
            <a:spAutoFit/>
          </a:bodyPr>
          <a:lstStyle/>
          <a:p>
            <a:pPr marL="342900" indent="-342900">
              <a:lnSpc>
                <a:spcPts val="1800"/>
              </a:lnSpc>
              <a:buClr>
                <a:schemeClr val="tx2"/>
              </a:buClr>
              <a:buFont typeface="+mj-lt"/>
              <a:buAutoNum type="arabicPeriod"/>
            </a:pPr>
            <a:r>
              <a:rPr lang="en-US" b="1" dirty="0" smtClean="0">
                <a:solidFill>
                  <a:schemeClr val="tx2"/>
                </a:solidFill>
              </a:rPr>
              <a:t>Develop Hierarchy</a:t>
            </a:r>
          </a:p>
          <a:p>
            <a:pPr marL="342900" indent="-342900">
              <a:lnSpc>
                <a:spcPts val="1800"/>
              </a:lnSpc>
              <a:buClr>
                <a:schemeClr val="tx2"/>
              </a:buClr>
              <a:buFont typeface="+mj-lt"/>
              <a:buAutoNum type="arabicPeriod"/>
            </a:pPr>
            <a:endParaRPr lang="en-US" b="1" dirty="0" smtClean="0">
              <a:solidFill>
                <a:schemeClr val="tx2"/>
              </a:solidFill>
            </a:endParaRPr>
          </a:p>
          <a:p>
            <a:pPr marL="800100" lvl="1" indent="-342900">
              <a:lnSpc>
                <a:spcPts val="1800"/>
              </a:lnSpc>
              <a:buClr>
                <a:schemeClr val="tx2"/>
              </a:buClr>
              <a:buFont typeface="+mj-lt"/>
              <a:buAutoNum type="alphaLcParenR"/>
            </a:pPr>
            <a:r>
              <a:rPr lang="en-US" dirty="0" smtClean="0">
                <a:solidFill>
                  <a:schemeClr val="tx2"/>
                </a:solidFill>
              </a:rPr>
              <a:t>Hierarchy of descriptions – indent each level by one character position</a:t>
            </a:r>
          </a:p>
          <a:p>
            <a:pPr marL="800100" lvl="1" indent="-342900">
              <a:lnSpc>
                <a:spcPts val="1800"/>
              </a:lnSpc>
              <a:buClr>
                <a:schemeClr val="tx2"/>
              </a:buClr>
              <a:buFont typeface="+mj-lt"/>
              <a:buAutoNum type="alphaLcParenR"/>
            </a:pPr>
            <a:endParaRPr lang="en-US" dirty="0">
              <a:solidFill>
                <a:schemeClr val="tx2"/>
              </a:solidFill>
            </a:endParaRPr>
          </a:p>
          <a:p>
            <a:pPr marL="800100" lvl="1" indent="-342900">
              <a:lnSpc>
                <a:spcPts val="1800"/>
              </a:lnSpc>
              <a:buClr>
                <a:schemeClr val="tx2"/>
              </a:buClr>
              <a:buFont typeface="+mj-lt"/>
              <a:buAutoNum type="alphaLcParenR"/>
            </a:pPr>
            <a:r>
              <a:rPr lang="en-US" dirty="0" smtClean="0">
                <a:solidFill>
                  <a:schemeClr val="tx2"/>
                </a:solidFill>
              </a:rPr>
              <a:t>HEADINGS IN CAPITAL LETTERS</a:t>
            </a:r>
          </a:p>
          <a:p>
            <a:pPr marL="800100" lvl="1" indent="-342900">
              <a:lnSpc>
                <a:spcPts val="1800"/>
              </a:lnSpc>
              <a:buClr>
                <a:schemeClr val="tx2"/>
              </a:buClr>
              <a:buFont typeface="+mj-lt"/>
              <a:buAutoNum type="alphaLcParenR"/>
            </a:pPr>
            <a:endParaRPr lang="en-US" dirty="0">
              <a:solidFill>
                <a:schemeClr val="tx2"/>
              </a:solidFill>
            </a:endParaRPr>
          </a:p>
          <a:p>
            <a:pPr marL="800100" lvl="1" indent="-342900">
              <a:lnSpc>
                <a:spcPts val="1800"/>
              </a:lnSpc>
              <a:buClr>
                <a:schemeClr val="tx2"/>
              </a:buClr>
              <a:buFont typeface="+mj-lt"/>
              <a:buAutoNum type="alphaLcParenR"/>
            </a:pPr>
            <a:r>
              <a:rPr lang="en-US" dirty="0" smtClean="0">
                <a:solidFill>
                  <a:schemeClr val="tx2"/>
                </a:solidFill>
              </a:rPr>
              <a:t>Posting level items in Proper Case</a:t>
            </a:r>
          </a:p>
          <a:p>
            <a:pPr marL="800100" lvl="1" indent="-342900">
              <a:lnSpc>
                <a:spcPts val="1800"/>
              </a:lnSpc>
              <a:buClr>
                <a:schemeClr val="tx2"/>
              </a:buClr>
              <a:buFont typeface="+mj-lt"/>
              <a:buAutoNum type="alphaLcParenR"/>
            </a:pPr>
            <a:endParaRPr lang="en-US" dirty="0">
              <a:solidFill>
                <a:schemeClr val="tx2"/>
              </a:solidFill>
            </a:endParaRPr>
          </a:p>
          <a:p>
            <a:pPr marL="800100" lvl="1" indent="-342900">
              <a:lnSpc>
                <a:spcPts val="1800"/>
              </a:lnSpc>
              <a:buClr>
                <a:schemeClr val="tx2"/>
              </a:buClr>
              <a:buFont typeface="+mj-lt"/>
              <a:buAutoNum type="alphaLcParenR"/>
            </a:pPr>
            <a:r>
              <a:rPr lang="en-US" dirty="0" smtClean="0">
                <a:solidFill>
                  <a:schemeClr val="tx2"/>
                </a:solidFill>
              </a:rPr>
              <a:t>Abbreviate as necessary</a:t>
            </a:r>
          </a:p>
          <a:p>
            <a:pPr marL="342900" indent="-342900">
              <a:lnSpc>
                <a:spcPts val="1800"/>
              </a:lnSpc>
              <a:buClr>
                <a:schemeClr val="tx2"/>
              </a:buClr>
              <a:buFont typeface="+mj-lt"/>
              <a:buAutoNum type="arabicPeriod"/>
            </a:pPr>
            <a:endParaRPr lang="en-US" dirty="0">
              <a:solidFill>
                <a:schemeClr val="tx2"/>
              </a:solidFill>
            </a:endParaRPr>
          </a:p>
          <a:p>
            <a:pPr marL="342900" indent="-342900">
              <a:lnSpc>
                <a:spcPts val="1800"/>
              </a:lnSpc>
              <a:buClr>
                <a:schemeClr val="tx2"/>
              </a:buClr>
              <a:buFont typeface="+mj-lt"/>
              <a:buAutoNum type="arabicPeriod"/>
            </a:pPr>
            <a:r>
              <a:rPr lang="en-US" b="1" dirty="0" smtClean="0">
                <a:solidFill>
                  <a:schemeClr val="tx2"/>
                </a:solidFill>
              </a:rPr>
              <a:t>Code</a:t>
            </a:r>
          </a:p>
          <a:p>
            <a:pPr marL="342900" indent="-342900">
              <a:lnSpc>
                <a:spcPts val="1800"/>
              </a:lnSpc>
              <a:buClr>
                <a:schemeClr val="tx2"/>
              </a:buClr>
              <a:buFont typeface="+mj-lt"/>
              <a:buAutoNum type="arabicPeriod"/>
            </a:pPr>
            <a:endParaRPr lang="en-US" b="1" dirty="0">
              <a:solidFill>
                <a:schemeClr val="tx2"/>
              </a:solidFill>
            </a:endParaRPr>
          </a:p>
          <a:p>
            <a:pPr marL="800100" lvl="1" indent="-342900">
              <a:lnSpc>
                <a:spcPts val="1800"/>
              </a:lnSpc>
              <a:buClr>
                <a:schemeClr val="tx2"/>
              </a:buClr>
              <a:buFont typeface="+mj-lt"/>
              <a:buAutoNum type="alphaLcParenR"/>
            </a:pPr>
            <a:r>
              <a:rPr lang="en-US" dirty="0" smtClean="0">
                <a:solidFill>
                  <a:schemeClr val="tx2"/>
                </a:solidFill>
              </a:rPr>
              <a:t>Mirror indents with trailing periods</a:t>
            </a:r>
          </a:p>
          <a:p>
            <a:pPr marL="800100" lvl="1" indent="-342900">
              <a:lnSpc>
                <a:spcPts val="1800"/>
              </a:lnSpc>
              <a:buClr>
                <a:schemeClr val="tx2"/>
              </a:buClr>
              <a:buFont typeface="+mj-lt"/>
              <a:buAutoNum type="alphaLcParenR"/>
            </a:pPr>
            <a:endParaRPr lang="en-US" dirty="0">
              <a:solidFill>
                <a:schemeClr val="tx2"/>
              </a:solidFill>
            </a:endParaRPr>
          </a:p>
          <a:p>
            <a:pPr marL="800100" lvl="1" indent="-342900">
              <a:lnSpc>
                <a:spcPts val="1800"/>
              </a:lnSpc>
              <a:buClr>
                <a:schemeClr val="tx2"/>
              </a:buClr>
              <a:buFont typeface="+mj-lt"/>
              <a:buAutoNum type="alphaLcParenR"/>
            </a:pPr>
            <a:r>
              <a:rPr lang="en-US" dirty="0" smtClean="0">
                <a:solidFill>
                  <a:schemeClr val="tx2"/>
                </a:solidFill>
              </a:rPr>
              <a:t>Gap code</a:t>
            </a:r>
          </a:p>
          <a:p>
            <a:pPr marL="800100" lvl="1" indent="-342900">
              <a:lnSpc>
                <a:spcPts val="1800"/>
              </a:lnSpc>
              <a:buClr>
                <a:schemeClr val="tx2"/>
              </a:buClr>
              <a:buFont typeface="+mj-lt"/>
              <a:buAutoNum type="alphaLcParenR"/>
            </a:pPr>
            <a:endParaRPr lang="en-US" dirty="0">
              <a:solidFill>
                <a:schemeClr val="tx2"/>
              </a:solidFill>
            </a:endParaRPr>
          </a:p>
          <a:p>
            <a:pPr marL="800100" lvl="1" indent="-342900">
              <a:lnSpc>
                <a:spcPts val="1800"/>
              </a:lnSpc>
              <a:buClr>
                <a:schemeClr val="tx2"/>
              </a:buClr>
              <a:buFont typeface="+mj-lt"/>
              <a:buAutoNum type="alphaLcParenR"/>
            </a:pPr>
            <a:r>
              <a:rPr lang="en-US" dirty="0" smtClean="0">
                <a:solidFill>
                  <a:schemeClr val="tx2"/>
                </a:solidFill>
              </a:rPr>
              <a:t>Mnemonic Alpha preferred, else Alpha Numeric, else Numeric</a:t>
            </a:r>
          </a:p>
          <a:p>
            <a:pPr marL="800100" lvl="1" indent="-342900">
              <a:lnSpc>
                <a:spcPts val="1800"/>
              </a:lnSpc>
              <a:buClr>
                <a:schemeClr val="tx2"/>
              </a:buClr>
              <a:buFont typeface="+mj-lt"/>
              <a:buAutoNum type="alphaLcParenR"/>
            </a:pPr>
            <a:endParaRPr lang="en-US" dirty="0" smtClean="0">
              <a:solidFill>
                <a:schemeClr val="tx2"/>
              </a:solidFill>
            </a:endParaRPr>
          </a:p>
          <a:p>
            <a:pPr marL="800100" lvl="1" indent="-342900">
              <a:lnSpc>
                <a:spcPts val="1800"/>
              </a:lnSpc>
              <a:buClr>
                <a:schemeClr val="tx2"/>
              </a:buClr>
              <a:buFont typeface="+mj-lt"/>
              <a:buAutoNum type="alphaLcParenR"/>
            </a:pPr>
            <a:r>
              <a:rPr lang="en-US" dirty="0" smtClean="0">
                <a:solidFill>
                  <a:schemeClr val="tx2"/>
                </a:solidFill>
              </a:rPr>
              <a:t>1 to 4 character segments separated by “-”</a:t>
            </a: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36</a:t>
            </a:fld>
            <a:endParaRPr lang="en-US"/>
          </a:p>
        </p:txBody>
      </p:sp>
    </p:spTree>
    <p:extLst>
      <p:ext uri="{BB962C8B-B14F-4D97-AF65-F5344CB8AC3E}">
        <p14:creationId xmlns:p14="http://schemas.microsoft.com/office/powerpoint/2010/main" val="182348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1000"/>
                                        <p:tgtEl>
                                          <p:spTgt spid="5">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000"/>
                                        <p:tgtEl>
                                          <p:spTgt spid="5">
                                            <p:txEl>
                                              <p:pRg st="6" end="6"/>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1000"/>
                                        <p:tgtEl>
                                          <p:spTgt spid="5">
                                            <p:txEl>
                                              <p:pRg st="8" end="8"/>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1000"/>
                                        <p:tgtEl>
                                          <p:spTgt spid="5">
                                            <p:txEl>
                                              <p:pRg st="10" end="10"/>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Effect transition="in" filter="fade">
                                      <p:cBhvr>
                                        <p:cTn id="31" dur="1000"/>
                                        <p:tgtEl>
                                          <p:spTgt spid="5">
                                            <p:txEl>
                                              <p:pRg st="12" end="12"/>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animEffect transition="in" filter="fade">
                                      <p:cBhvr>
                                        <p:cTn id="35" dur="1000"/>
                                        <p:tgtEl>
                                          <p:spTgt spid="5">
                                            <p:txEl>
                                              <p:pRg st="14" end="14"/>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5">
                                            <p:txEl>
                                              <p:pRg st="16" end="16"/>
                                            </p:txEl>
                                          </p:spTgt>
                                        </p:tgtEl>
                                        <p:attrNameLst>
                                          <p:attrName>style.visibility</p:attrName>
                                        </p:attrNameLst>
                                      </p:cBhvr>
                                      <p:to>
                                        <p:strVal val="visible"/>
                                      </p:to>
                                    </p:set>
                                    <p:animEffect transition="in" filter="fade">
                                      <p:cBhvr>
                                        <p:cTn id="39" dur="1000"/>
                                        <p:tgtEl>
                                          <p:spTgt spid="5">
                                            <p:txEl>
                                              <p:pRg st="16" end="16"/>
                                            </p:txEl>
                                          </p:spTgt>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5">
                                            <p:txEl>
                                              <p:pRg st="18" end="18"/>
                                            </p:txEl>
                                          </p:spTgt>
                                        </p:tgtEl>
                                        <p:attrNameLst>
                                          <p:attrName>style.visibility</p:attrName>
                                        </p:attrNameLst>
                                      </p:cBhvr>
                                      <p:to>
                                        <p:strVal val="visible"/>
                                      </p:to>
                                    </p:set>
                                    <p:animEffect transition="in" filter="fade">
                                      <p:cBhvr>
                                        <p:cTn id="43" dur="1000"/>
                                        <p:tgtEl>
                                          <p:spTgt spid="5">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Make your ERP work for you</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928802"/>
            <a:ext cx="8143932" cy="3416320"/>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bg1">
                    <a:lumMod val="65000"/>
                  </a:schemeClr>
                </a:solidFill>
              </a:rPr>
              <a:t>Most executives are FRUSTRATED</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smtClean="0">
                <a:solidFill>
                  <a:schemeClr val="bg1">
                    <a:lumMod val="65000"/>
                  </a:schemeClr>
                </a:solidFill>
              </a:rPr>
              <a:t>Why?</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smtClean="0">
                <a:solidFill>
                  <a:schemeClr val="bg1">
                    <a:lumMod val="65000"/>
                  </a:schemeClr>
                </a:solidFill>
              </a:rPr>
              <a:t>What to do?</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dirty="0" smtClean="0">
                <a:solidFill>
                  <a:schemeClr val="tx2"/>
                </a:solidFill>
              </a:rPr>
              <a:t>What SMALL changes?</a:t>
            </a:r>
          </a:p>
          <a:p>
            <a:pPr marL="342900" indent="-342900">
              <a:buClr>
                <a:schemeClr val="tx2"/>
              </a:buClr>
              <a:buFont typeface="+mj-lt"/>
              <a:buAutoNum type="arabicPeriod"/>
            </a:pPr>
            <a:endParaRPr lang="en-US" b="1" dirty="0">
              <a:solidFill>
                <a:schemeClr val="tx2"/>
              </a:solidFill>
            </a:endParaRPr>
          </a:p>
          <a:p>
            <a:pPr marL="800100" lvl="1" indent="-342900">
              <a:buClr>
                <a:schemeClr val="tx2"/>
              </a:buClr>
              <a:buFont typeface="+mj-lt"/>
              <a:buAutoNum type="arabicPeriod"/>
            </a:pPr>
            <a:r>
              <a:rPr lang="en-US" dirty="0">
                <a:solidFill>
                  <a:schemeClr val="bg1">
                    <a:lumMod val="65000"/>
                  </a:schemeClr>
                </a:solidFill>
              </a:rPr>
              <a:t>Repopulate key standard attribute tables</a:t>
            </a:r>
          </a:p>
          <a:p>
            <a:pPr marL="800100" lvl="1" indent="-342900">
              <a:buClr>
                <a:schemeClr val="tx2"/>
              </a:buClr>
              <a:buFont typeface="+mj-lt"/>
              <a:buAutoNum type="arabicPeriod"/>
            </a:pPr>
            <a:endParaRPr lang="en-US" b="1" dirty="0">
              <a:solidFill>
                <a:schemeClr val="tx2"/>
              </a:solidFill>
            </a:endParaRPr>
          </a:p>
          <a:p>
            <a:pPr marL="800100" lvl="1" indent="-342900">
              <a:buClr>
                <a:schemeClr val="tx2"/>
              </a:buClr>
              <a:buFont typeface="+mj-lt"/>
              <a:buAutoNum type="arabicPeriod"/>
            </a:pPr>
            <a:r>
              <a:rPr lang="en-US" b="1" dirty="0" smtClean="0">
                <a:solidFill>
                  <a:schemeClr val="tx2"/>
                </a:solidFill>
              </a:rPr>
              <a:t>Create new custom attribute tables</a:t>
            </a:r>
          </a:p>
          <a:p>
            <a:pPr marL="342900" indent="-342900">
              <a:buClr>
                <a:schemeClr val="tx2"/>
              </a:buClr>
              <a:buFont typeface="+mj-lt"/>
              <a:buAutoNum type="arabicPeriod"/>
            </a:pP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37</a:t>
            </a:fld>
            <a:endParaRPr lang="en-US"/>
          </a:p>
        </p:txBody>
      </p:sp>
    </p:spTree>
    <p:extLst>
      <p:ext uri="{BB962C8B-B14F-4D97-AF65-F5344CB8AC3E}">
        <p14:creationId xmlns:p14="http://schemas.microsoft.com/office/powerpoint/2010/main" val="64066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10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1000"/>
                                        <p:tgtEl>
                                          <p:spTgt spid="5">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6" end="6"/>
                                            </p:txEl>
                                          </p:spTgt>
                                        </p:tgtEl>
                                        <p:attrNameLst>
                                          <p:attrName>style.visibility</p:attrName>
                                        </p:attrNameLst>
                                      </p:cBhvr>
                                      <p:to>
                                        <p:strVal val="visible"/>
                                      </p:to>
                                    </p:set>
                                    <p:animEffect transition="in" filter="fade">
                                      <p:cBhvr>
                                        <p:cTn id="16" dur="1000"/>
                                        <p:tgtEl>
                                          <p:spTgt spid="5">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animEffect transition="in" filter="fade">
                                      <p:cBhvr>
                                        <p:cTn id="19" dur="1000"/>
                                        <p:tgtEl>
                                          <p:spTgt spid="5">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10" end="10"/>
                                            </p:txEl>
                                          </p:spTgt>
                                        </p:tgtEl>
                                        <p:attrNameLst>
                                          <p:attrName>style.visibility</p:attrName>
                                        </p:attrNameLst>
                                      </p:cBhvr>
                                      <p:to>
                                        <p:strVal val="visible"/>
                                      </p:to>
                                    </p:set>
                                    <p:animEffect transition="in" filter="fade">
                                      <p:cBhvr>
                                        <p:cTn id="22"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4502874"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 simple high value </a:t>
            </a:r>
            <a:r>
              <a:rPr lang="en-ZA" sz="2400" b="1" dirty="0" smtClean="0">
                <a:solidFill>
                  <a:srgbClr val="002060"/>
                </a:solidFill>
                <a:latin typeface="+mj-lt"/>
                <a:ea typeface="+mj-ea"/>
                <a:cs typeface="+mj-cs"/>
              </a:rPr>
              <a:t>example – Product Attributes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pic>
        <p:nvPicPr>
          <p:cNvPr id="6" name="Picture 2"/>
          <p:cNvPicPr>
            <a:picLocks noChangeAspect="1" noChangeArrowheads="1"/>
          </p:cNvPicPr>
          <p:nvPr/>
        </p:nvPicPr>
        <p:blipFill>
          <a:blip r:embed="rId3" cstate="print"/>
          <a:srcRect/>
          <a:stretch>
            <a:fillRect/>
          </a:stretch>
        </p:blipFill>
        <p:spPr bwMode="auto">
          <a:xfrm>
            <a:off x="5072066" y="94673"/>
            <a:ext cx="1785950" cy="1183414"/>
          </a:xfrm>
          <a:prstGeom prst="rect">
            <a:avLst/>
          </a:prstGeom>
          <a:noFill/>
          <a:ln w="9525">
            <a:noFill/>
            <a:miter lim="800000"/>
            <a:headEnd/>
            <a:tailEnd/>
          </a:ln>
        </p:spPr>
      </p:pic>
      <p:pic>
        <p:nvPicPr>
          <p:cNvPr id="285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3575" y="2252663"/>
            <a:ext cx="5276850"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rot="19904817">
            <a:off x="-426538" y="3237255"/>
            <a:ext cx="9972785" cy="1754326"/>
          </a:xfrm>
          <a:prstGeom prst="rect">
            <a:avLst/>
          </a:prstGeom>
          <a:noFill/>
          <a:ln w="50800" cap="rnd">
            <a:solidFill>
              <a:schemeClr val="accent1">
                <a:shade val="50000"/>
              </a:schemeClr>
            </a:solidFill>
          </a:ln>
        </p:spPr>
        <p:txBody>
          <a:bodyPr wrap="square" rtlCol="0">
            <a:spAutoFit/>
          </a:bodyPr>
          <a:lstStyle>
            <a:defPPr>
              <a:defRPr lang="en-US"/>
            </a:defPPr>
            <a:lvl1pPr algn="ctr">
              <a:defRPr sz="3600">
                <a:solidFill>
                  <a:srgbClr val="FF0000"/>
                </a:solidFill>
              </a:defRPr>
            </a:lvl1pPr>
          </a:lstStyle>
          <a:p>
            <a:r>
              <a:rPr lang="en-ZA" dirty="0" smtClean="0"/>
              <a:t>Add user defined attribute fields anywhere where they make sense – Products, Debtors (Customers), etc</a:t>
            </a:r>
            <a:endParaRPr lang="en-US" dirty="0"/>
          </a:p>
        </p:txBody>
      </p:sp>
      <p:sp>
        <p:nvSpPr>
          <p:cNvPr id="2" name="Slide Number Placeholder 1"/>
          <p:cNvSpPr>
            <a:spLocks noGrp="1"/>
          </p:cNvSpPr>
          <p:nvPr>
            <p:ph type="sldNum" sz="quarter" idx="12"/>
          </p:nvPr>
        </p:nvSpPr>
        <p:spPr/>
        <p:txBody>
          <a:bodyPr/>
          <a:lstStyle/>
          <a:p>
            <a:fld id="{89C9D035-6A94-4569-9779-E840D39ECC0D}" type="slidenum">
              <a:rPr lang="en-US" smtClean="0"/>
              <a:pPr/>
              <a:t>38</a:t>
            </a:fld>
            <a:endParaRPr lang="en-US"/>
          </a:p>
        </p:txBody>
      </p:sp>
    </p:spTree>
    <p:extLst>
      <p:ext uri="{BB962C8B-B14F-4D97-AF65-F5344CB8AC3E}">
        <p14:creationId xmlns:p14="http://schemas.microsoft.com/office/powerpoint/2010/main" val="89886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Develop attributes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484784"/>
            <a:ext cx="8143932" cy="5078313"/>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One to ten people in a room with a projector</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Brainstorm all possible attributes for management information</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If in doubt add</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Structure and Code as before</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a:solidFill>
                  <a:schemeClr val="tx2"/>
                </a:solidFill>
              </a:rPr>
              <a:t>Capture sheets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a:solidFill>
                  <a:schemeClr val="tx2"/>
                </a:solidFill>
              </a:rPr>
              <a:t>Train staff to classify and add</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Reports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Identify clever functionality that can work with attributes, add where cost effective</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Harvest information</a:t>
            </a:r>
          </a:p>
        </p:txBody>
      </p:sp>
      <p:sp>
        <p:nvSpPr>
          <p:cNvPr id="2" name="Slide Number Placeholder 1"/>
          <p:cNvSpPr>
            <a:spLocks noGrp="1"/>
          </p:cNvSpPr>
          <p:nvPr>
            <p:ph type="sldNum" sz="quarter" idx="12"/>
          </p:nvPr>
        </p:nvSpPr>
        <p:spPr/>
        <p:txBody>
          <a:bodyPr/>
          <a:lstStyle/>
          <a:p>
            <a:fld id="{89C9D035-6A94-4569-9779-E840D39ECC0D}" type="slidenum">
              <a:rPr lang="en-US" smtClean="0"/>
              <a:pPr/>
              <a:t>39</a:t>
            </a:fld>
            <a:endParaRPr lang="en-US"/>
          </a:p>
        </p:txBody>
      </p:sp>
    </p:spTree>
    <p:extLst>
      <p:ext uri="{BB962C8B-B14F-4D97-AF65-F5344CB8AC3E}">
        <p14:creationId xmlns:p14="http://schemas.microsoft.com/office/powerpoint/2010/main" val="124798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1000"/>
                                        <p:tgtEl>
                                          <p:spTgt spid="5">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000"/>
                                        <p:tgtEl>
                                          <p:spTgt spid="5">
                                            <p:txEl>
                                              <p:pRg st="6" end="6"/>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1000"/>
                                        <p:tgtEl>
                                          <p:spTgt spid="5">
                                            <p:txEl>
                                              <p:pRg st="8" end="8"/>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1000"/>
                                        <p:tgtEl>
                                          <p:spTgt spid="5">
                                            <p:txEl>
                                              <p:pRg st="10" end="10"/>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Effect transition="in" filter="fade">
                                      <p:cBhvr>
                                        <p:cTn id="31" dur="1000"/>
                                        <p:tgtEl>
                                          <p:spTgt spid="5">
                                            <p:txEl>
                                              <p:pRg st="12" end="12"/>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animEffect transition="in" filter="fade">
                                      <p:cBhvr>
                                        <p:cTn id="35" dur="1000"/>
                                        <p:tgtEl>
                                          <p:spTgt spid="5">
                                            <p:txEl>
                                              <p:pRg st="14" end="14"/>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5">
                                            <p:txEl>
                                              <p:pRg st="16" end="16"/>
                                            </p:txEl>
                                          </p:spTgt>
                                        </p:tgtEl>
                                        <p:attrNameLst>
                                          <p:attrName>style.visibility</p:attrName>
                                        </p:attrNameLst>
                                      </p:cBhvr>
                                      <p:to>
                                        <p:strVal val="visible"/>
                                      </p:to>
                                    </p:set>
                                    <p:animEffect transition="in" filter="fade">
                                      <p:cBhvr>
                                        <p:cTn id="39" dur="1000"/>
                                        <p:tgtEl>
                                          <p:spTgt spid="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One of the classic business problems of this age</a:t>
            </a:r>
          </a:p>
        </p:txBody>
      </p:sp>
      <p:pic>
        <p:nvPicPr>
          <p:cNvPr id="1026" name="Picture 2"/>
          <p:cNvPicPr>
            <a:picLocks noChangeAspect="1" noChangeArrowheads="1"/>
          </p:cNvPicPr>
          <p:nvPr/>
        </p:nvPicPr>
        <p:blipFill>
          <a:blip r:embed="rId3" cstate="print"/>
          <a:srcRect/>
          <a:stretch>
            <a:fillRect/>
          </a:stretch>
        </p:blipFill>
        <p:spPr bwMode="auto">
          <a:xfrm>
            <a:off x="0" y="2876319"/>
            <a:ext cx="6000760" cy="3981681"/>
          </a:xfrm>
          <a:prstGeom prst="rect">
            <a:avLst/>
          </a:prstGeom>
          <a:noFill/>
          <a:ln w="9525">
            <a:noFill/>
            <a:miter lim="800000"/>
            <a:headEnd/>
            <a:tailEnd/>
          </a:ln>
        </p:spPr>
      </p:pic>
      <p:sp>
        <p:nvSpPr>
          <p:cNvPr id="7" name="Oval Callout 6"/>
          <p:cNvSpPr/>
          <p:nvPr/>
        </p:nvSpPr>
        <p:spPr>
          <a:xfrm>
            <a:off x="1142976" y="1428736"/>
            <a:ext cx="8001024" cy="1714512"/>
          </a:xfrm>
          <a:prstGeom prst="wedgeEllipseCallout">
            <a:avLst>
              <a:gd name="adj1" fmla="val -16581"/>
              <a:gd name="adj2" fmla="val 643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smtClean="0"/>
              <a:t>We have spent a FORTUNE on this computer system and </a:t>
            </a:r>
            <a:r>
              <a:rPr lang="en-ZA" b="1" dirty="0" err="1" smtClean="0"/>
              <a:t>I.T.</a:t>
            </a:r>
            <a:r>
              <a:rPr lang="en-ZA" b="1" dirty="0" smtClean="0"/>
              <a:t> tell me it will take two years and another few million to get what I want BUT the transactions are being processed already</a:t>
            </a:r>
            <a:endParaRPr lang="en-US" b="1" dirty="0"/>
          </a:p>
        </p:txBody>
      </p:sp>
      <p:sp>
        <p:nvSpPr>
          <p:cNvPr id="2" name="Slide Number Placeholder 1"/>
          <p:cNvSpPr>
            <a:spLocks noGrp="1"/>
          </p:cNvSpPr>
          <p:nvPr>
            <p:ph type="sldNum" sz="quarter" idx="12"/>
          </p:nvPr>
        </p:nvSpPr>
        <p:spPr/>
        <p:txBody>
          <a:bodyPr/>
          <a:lstStyle/>
          <a:p>
            <a:fld id="{89C9D035-6A94-4569-9779-E840D39ECC0D}" type="slidenum">
              <a:rPr lang="en-US" smtClean="0"/>
              <a:pPr/>
              <a:t>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2000"/>
                                        <p:tgtEl>
                                          <p:spTgt spid="102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Agenda</a:t>
            </a:r>
          </a:p>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Make your ERP work for you</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928802"/>
            <a:ext cx="8143932" cy="2585323"/>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bg1">
                    <a:lumMod val="65000"/>
                  </a:schemeClr>
                </a:solidFill>
              </a:rPr>
              <a:t>Most executives are FRUSTRATED</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smtClean="0">
                <a:solidFill>
                  <a:schemeClr val="bg1">
                    <a:lumMod val="65000"/>
                  </a:schemeClr>
                </a:solidFill>
              </a:rPr>
              <a:t>Why?</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smtClean="0">
                <a:solidFill>
                  <a:schemeClr val="bg1">
                    <a:lumMod val="65000"/>
                  </a:schemeClr>
                </a:solidFill>
              </a:rPr>
              <a:t>What to do?</a:t>
            </a:r>
          </a:p>
          <a:p>
            <a:pPr marL="342900" indent="-342900">
              <a:buClr>
                <a:schemeClr val="tx2"/>
              </a:buClr>
              <a:buFont typeface="+mj-lt"/>
              <a:buAutoNum type="arabicPeriod"/>
            </a:pPr>
            <a:endParaRPr lang="en-US" dirty="0">
              <a:solidFill>
                <a:schemeClr val="bg1">
                  <a:lumMod val="65000"/>
                </a:schemeClr>
              </a:solidFill>
            </a:endParaRPr>
          </a:p>
          <a:p>
            <a:pPr marL="342900" indent="-342900">
              <a:buClr>
                <a:schemeClr val="tx2"/>
              </a:buClr>
              <a:buFont typeface="+mj-lt"/>
              <a:buAutoNum type="arabicPeriod"/>
            </a:pPr>
            <a:r>
              <a:rPr lang="en-US" dirty="0" smtClean="0">
                <a:solidFill>
                  <a:schemeClr val="bg1">
                    <a:lumMod val="65000"/>
                  </a:schemeClr>
                </a:solidFill>
              </a:rPr>
              <a:t>What SMALL changes?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b="1" dirty="0" smtClean="0">
                <a:solidFill>
                  <a:schemeClr val="tx2"/>
                </a:solidFill>
              </a:rPr>
              <a:t>Unlocking the full potential </a:t>
            </a:r>
            <a:endParaRPr lang="en-US" b="1"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40</a:t>
            </a:fld>
            <a:endParaRPr lang="en-US"/>
          </a:p>
        </p:txBody>
      </p:sp>
    </p:spTree>
    <p:extLst>
      <p:ext uri="{BB962C8B-B14F-4D97-AF65-F5344CB8AC3E}">
        <p14:creationId xmlns:p14="http://schemas.microsoft.com/office/powerpoint/2010/main" val="115054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10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1000"/>
                                        <p:tgtEl>
                                          <p:spTgt spid="5">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6" end="6"/>
                                            </p:txEl>
                                          </p:spTgt>
                                        </p:tgtEl>
                                        <p:attrNameLst>
                                          <p:attrName>style.visibility</p:attrName>
                                        </p:attrNameLst>
                                      </p:cBhvr>
                                      <p:to>
                                        <p:strVal val="visible"/>
                                      </p:to>
                                    </p:set>
                                    <p:animEffect transition="in" filter="fade">
                                      <p:cBhvr>
                                        <p:cTn id="16" dur="1000"/>
                                        <p:tgtEl>
                                          <p:spTgt spid="5">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animEffect transition="in" filter="fade">
                                      <p:cBhvr>
                                        <p:cTn id="19"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Unlocking the full potential</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484784"/>
            <a:ext cx="8143932" cy="4801314"/>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Progressively improve classifications and add attributes</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Progressively develop reports, analysis and custom functionality</a:t>
            </a:r>
          </a:p>
          <a:p>
            <a:pPr marL="342900" indent="-342900">
              <a:buClr>
                <a:schemeClr val="tx2"/>
              </a:buClr>
              <a:buFont typeface="+mj-lt"/>
              <a:buAutoNum type="arabicPeriod"/>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Advance to more complex and inter-related lists:</a:t>
            </a:r>
          </a:p>
          <a:p>
            <a:pPr marL="342900" indent="-342900">
              <a:buClr>
                <a:schemeClr val="tx2"/>
              </a:buClr>
              <a:buFont typeface="+mj-lt"/>
              <a:buAutoNum type="arabicPeriod"/>
            </a:pPr>
            <a:endParaRPr lang="en-US" dirty="0">
              <a:solidFill>
                <a:schemeClr val="tx2"/>
              </a:solidFill>
            </a:endParaRPr>
          </a:p>
          <a:p>
            <a:pPr marL="800100" lvl="1" indent="-342900">
              <a:buClr>
                <a:schemeClr val="tx2"/>
              </a:buClr>
              <a:buFont typeface="+mj-lt"/>
              <a:buAutoNum type="alphaLcParenR"/>
            </a:pPr>
            <a:r>
              <a:rPr lang="en-US" dirty="0" smtClean="0">
                <a:solidFill>
                  <a:schemeClr val="tx2"/>
                </a:solidFill>
              </a:rPr>
              <a:t>Product / Item / Material Class / Group is the largest list that you might apply this approach to</a:t>
            </a:r>
          </a:p>
          <a:p>
            <a:pPr marL="800100" lvl="1" indent="-342900">
              <a:buClr>
                <a:schemeClr val="tx2"/>
              </a:buClr>
              <a:buFont typeface="+mj-lt"/>
              <a:buAutoNum type="alphaLcParenR"/>
            </a:pPr>
            <a:endParaRPr lang="en-US" dirty="0">
              <a:solidFill>
                <a:schemeClr val="tx2"/>
              </a:solidFill>
            </a:endParaRPr>
          </a:p>
          <a:p>
            <a:pPr marL="800100" lvl="1" indent="-342900">
              <a:buClr>
                <a:schemeClr val="tx2"/>
              </a:buClr>
              <a:buFont typeface="+mj-lt"/>
              <a:buAutoNum type="alphaLcParenR"/>
            </a:pPr>
            <a:r>
              <a:rPr lang="en-US" dirty="0" smtClean="0">
                <a:solidFill>
                  <a:schemeClr val="tx2"/>
                </a:solidFill>
              </a:rPr>
              <a:t>Major Master Lists like Chart of Accounts and Product Catalogue / Master might be done in increments ONCE you have experience with this approach</a:t>
            </a:r>
          </a:p>
          <a:p>
            <a:pPr marL="800100" lvl="1" indent="-342900">
              <a:buClr>
                <a:schemeClr val="tx2"/>
              </a:buClr>
              <a:buFont typeface="+mj-lt"/>
              <a:buAutoNum type="alphaLcParenR"/>
            </a:pPr>
            <a:endParaRPr lang="en-US" dirty="0">
              <a:solidFill>
                <a:schemeClr val="tx2"/>
              </a:solidFill>
            </a:endParaRPr>
          </a:p>
          <a:p>
            <a:pPr marL="800100" lvl="1" indent="-342900">
              <a:buClr>
                <a:schemeClr val="tx2"/>
              </a:buClr>
              <a:buFont typeface="+mj-lt"/>
              <a:buAutoNum type="alphaLcParenR"/>
            </a:pPr>
            <a:r>
              <a:rPr lang="en-US" dirty="0" smtClean="0">
                <a:solidFill>
                  <a:schemeClr val="tx2"/>
                </a:solidFill>
              </a:rPr>
              <a:t>Other Master Lists like Debtors and Creditors Masters could be restructured in time</a:t>
            </a:r>
          </a:p>
          <a:p>
            <a:pPr marL="800100" lvl="1" indent="-342900">
              <a:buClr>
                <a:schemeClr val="tx2"/>
              </a:buClr>
              <a:buFont typeface="+mj-lt"/>
              <a:buAutoNum type="alphaLcParenR"/>
            </a:pPr>
            <a:endParaRPr lang="en-US" dirty="0">
              <a:solidFill>
                <a:schemeClr val="tx2"/>
              </a:solidFill>
            </a:endParaRPr>
          </a:p>
          <a:p>
            <a:pPr marL="342900" indent="-342900">
              <a:buClr>
                <a:schemeClr val="tx2"/>
              </a:buClr>
              <a:buFont typeface="+mj-lt"/>
              <a:buAutoNum type="arabicPeriod"/>
            </a:pPr>
            <a:r>
              <a:rPr lang="en-US" dirty="0" smtClean="0">
                <a:solidFill>
                  <a:schemeClr val="tx2"/>
                </a:solidFill>
              </a:rPr>
              <a:t>Eventually you might find you have effectively re-implemented</a:t>
            </a:r>
            <a:endParaRPr lang="en-US"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41</a:t>
            </a:fld>
            <a:endParaRPr lang="en-US"/>
          </a:p>
        </p:txBody>
      </p:sp>
    </p:spTree>
    <p:extLst>
      <p:ext uri="{BB962C8B-B14F-4D97-AF65-F5344CB8AC3E}">
        <p14:creationId xmlns:p14="http://schemas.microsoft.com/office/powerpoint/2010/main" val="193872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1000"/>
                                        <p:tgtEl>
                                          <p:spTgt spid="5">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000"/>
                                        <p:tgtEl>
                                          <p:spTgt spid="5">
                                            <p:txEl>
                                              <p:pRg st="6" end="6"/>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1000"/>
                                        <p:tgtEl>
                                          <p:spTgt spid="5">
                                            <p:txEl>
                                              <p:pRg st="8" end="8"/>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fade">
                                      <p:cBhvr>
                                        <p:cTn id="27" dur="1000"/>
                                        <p:tgtEl>
                                          <p:spTgt spid="5">
                                            <p:txEl>
                                              <p:pRg st="10" end="10"/>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Effect transition="in" filter="fade">
                                      <p:cBhvr>
                                        <p:cTn id="31" dur="10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71472" y="214290"/>
            <a:ext cx="6786610" cy="461665"/>
          </a:xfrm>
          <a:prstGeom prst="rect">
            <a:avLst/>
          </a:prstGeom>
          <a:noFill/>
        </p:spPr>
        <p:txBody>
          <a:bodyPr wrap="square" rtlCol="0">
            <a:spAutoFit/>
          </a:bodyPr>
          <a:lstStyle/>
          <a:p>
            <a:r>
              <a:rPr lang="en-ZA" sz="2400" b="1" dirty="0" smtClean="0">
                <a:solidFill>
                  <a:srgbClr val="002060"/>
                </a:solidFill>
              </a:rPr>
              <a:t>Summing up</a:t>
            </a:r>
            <a:endParaRPr lang="en-US" sz="2400" b="1" dirty="0">
              <a:solidFill>
                <a:srgbClr val="002060"/>
              </a:solidFill>
            </a:endParaRPr>
          </a:p>
        </p:txBody>
      </p:sp>
      <p:sp>
        <p:nvSpPr>
          <p:cNvPr id="21" name="TextBox 20"/>
          <p:cNvSpPr txBox="1"/>
          <p:nvPr/>
        </p:nvSpPr>
        <p:spPr>
          <a:xfrm>
            <a:off x="785786" y="1571612"/>
            <a:ext cx="7643866" cy="3970318"/>
          </a:xfrm>
          <a:prstGeom prst="rect">
            <a:avLst/>
          </a:prstGeom>
          <a:noFill/>
          <a:ln w="25400">
            <a:solidFill>
              <a:schemeClr val="tx2"/>
            </a:solidFill>
          </a:ln>
        </p:spPr>
        <p:txBody>
          <a:bodyPr wrap="square" rtlCol="0">
            <a:spAutoFit/>
          </a:bodyPr>
          <a:lstStyle/>
          <a:p>
            <a:pPr marL="342900" indent="-342900">
              <a:buFont typeface="+mj-lt"/>
              <a:buAutoNum type="arabicPeriod"/>
            </a:pPr>
            <a:r>
              <a:rPr lang="en-ZA" dirty="0" smtClean="0">
                <a:solidFill>
                  <a:srgbClr val="002060"/>
                </a:solidFill>
              </a:rPr>
              <a:t>Excellent high value decisions rely on logical strategically aligned information </a:t>
            </a:r>
            <a:r>
              <a:rPr lang="en-ZA" dirty="0" smtClean="0">
                <a:solidFill>
                  <a:srgbClr val="002060"/>
                </a:solidFill>
                <a:sym typeface="Wingdings" pitchFamily="2" charset="2"/>
              </a:rPr>
              <a:t> </a:t>
            </a:r>
            <a:r>
              <a:rPr lang="en-ZA" dirty="0" smtClean="0">
                <a:solidFill>
                  <a:srgbClr val="0070C0"/>
                </a:solidFill>
                <a:sym typeface="Wingdings" pitchFamily="2" charset="2"/>
              </a:rPr>
              <a:t>the information to thrive</a:t>
            </a:r>
          </a:p>
          <a:p>
            <a:pPr marL="342900" indent="-342900">
              <a:buFont typeface="+mj-lt"/>
              <a:buAutoNum type="arabicPeriod"/>
            </a:pPr>
            <a:endParaRPr lang="en-ZA" dirty="0" smtClean="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To get executive intelligence OUT you must </a:t>
            </a:r>
            <a:r>
              <a:rPr lang="en-ZA" b="1" dirty="0" smtClean="0">
                <a:solidFill>
                  <a:srgbClr val="0070C0"/>
                </a:solidFill>
                <a:sym typeface="Wingdings" pitchFamily="2" charset="2"/>
              </a:rPr>
              <a:t>put executive intelligence IN – “intelligent content”</a:t>
            </a:r>
          </a:p>
          <a:p>
            <a:pPr marL="342900" indent="-342900">
              <a:buFont typeface="+mj-lt"/>
              <a:buAutoNum type="arabicPeriod"/>
            </a:pPr>
            <a:endParaRPr lang="en-ZA" dirty="0" smtClean="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Precision strategic content engineering IS </a:t>
            </a:r>
            <a:r>
              <a:rPr lang="en-ZA" b="1" dirty="0" smtClean="0">
                <a:solidFill>
                  <a:srgbClr val="0070C0"/>
                </a:solidFill>
                <a:sym typeface="Wingdings" pitchFamily="2" charset="2"/>
              </a:rPr>
              <a:t>THE missing link in </a:t>
            </a:r>
            <a:r>
              <a:rPr lang="en-ZA" b="1" dirty="0" err="1" smtClean="0">
                <a:solidFill>
                  <a:srgbClr val="0070C0"/>
                </a:solidFill>
                <a:sym typeface="Wingdings" pitchFamily="2" charset="2"/>
              </a:rPr>
              <a:t>ERP</a:t>
            </a:r>
            <a:r>
              <a:rPr lang="en-ZA" b="1" dirty="0" smtClean="0">
                <a:solidFill>
                  <a:srgbClr val="0070C0"/>
                </a:solidFill>
                <a:sym typeface="Wingdings" pitchFamily="2" charset="2"/>
              </a:rPr>
              <a:t> and IBIS</a:t>
            </a:r>
          </a:p>
          <a:p>
            <a:pPr marL="342900" indent="-342900">
              <a:buFont typeface="+mj-lt"/>
              <a:buAutoNum type="arabicPeriod"/>
            </a:pPr>
            <a:endParaRPr lang="en-ZA" dirty="0" smtClean="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Some items require a very small investment – an ART and a science</a:t>
            </a:r>
          </a:p>
          <a:p>
            <a:pPr marL="342900" indent="-342900">
              <a:buFont typeface="+mj-lt"/>
              <a:buAutoNum type="arabicPeriod"/>
            </a:pPr>
            <a:endParaRPr lang="en-ZA" dirty="0" smtClean="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A significant opportunity to get more out of your current systems</a:t>
            </a:r>
          </a:p>
        </p:txBody>
      </p:sp>
      <p:pic>
        <p:nvPicPr>
          <p:cNvPr id="4" name="Picture 2"/>
          <p:cNvPicPr>
            <a:picLocks noChangeAspect="1" noChangeArrowheads="1"/>
          </p:cNvPicPr>
          <p:nvPr/>
        </p:nvPicPr>
        <p:blipFill>
          <a:blip r:embed="rId3" cstate="print"/>
          <a:srcRect/>
          <a:stretch>
            <a:fillRect/>
          </a:stretch>
        </p:blipFill>
        <p:spPr bwMode="auto">
          <a:xfrm>
            <a:off x="4788024" y="0"/>
            <a:ext cx="1932240" cy="1285884"/>
          </a:xfrm>
          <a:prstGeom prst="rect">
            <a:avLst/>
          </a:prstGeom>
          <a:noFill/>
          <a:ln w="9525">
            <a:noFill/>
            <a:miter lim="800000"/>
            <a:headEnd/>
            <a:tailEnd/>
          </a:ln>
        </p:spPr>
      </p:pic>
      <p:sp>
        <p:nvSpPr>
          <p:cNvPr id="5" name="TextBox 4"/>
          <p:cNvSpPr txBox="1"/>
          <p:nvPr/>
        </p:nvSpPr>
        <p:spPr>
          <a:xfrm>
            <a:off x="4788024" y="642942"/>
            <a:ext cx="2000264" cy="646331"/>
          </a:xfrm>
          <a:prstGeom prst="rect">
            <a:avLst/>
          </a:prstGeom>
          <a:solidFill>
            <a:schemeClr val="accent1">
              <a:alpha val="61000"/>
            </a:schemeClr>
          </a:solidFill>
        </p:spPr>
        <p:txBody>
          <a:bodyPr wrap="square" rtlCol="0">
            <a:spAutoFit/>
          </a:bodyPr>
          <a:lstStyle/>
          <a:p>
            <a:pPr algn="ctr"/>
            <a:r>
              <a:rPr lang="en-ZA" b="1" dirty="0" smtClean="0">
                <a:solidFill>
                  <a:srgbClr val="FF0000"/>
                </a:solidFill>
              </a:rPr>
              <a:t>Better DECISIONS</a:t>
            </a:r>
            <a:endParaRPr lang="en-US" b="1" dirty="0">
              <a:solidFill>
                <a:srgbClr val="FF0000"/>
              </a:solidFill>
            </a:endParaRPr>
          </a:p>
        </p:txBody>
      </p:sp>
      <p:sp>
        <p:nvSpPr>
          <p:cNvPr id="6" name="Rectangle 5"/>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89C9D035-6A94-4569-9779-E840D39ECC0D}" type="slidenum">
              <a:rPr lang="en-US" smtClean="0"/>
              <a:pPr/>
              <a:t>42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2000"/>
                                        <p:tgtEl>
                                          <p:spTgt spid="21">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animEffect transition="in" filter="fade">
                                      <p:cBhvr>
                                        <p:cTn id="11" dur="2000"/>
                                        <p:tgtEl>
                                          <p:spTgt spid="21">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1">
                                            <p:txEl>
                                              <p:pRg st="4" end="4"/>
                                            </p:txEl>
                                          </p:spTgt>
                                        </p:tgtEl>
                                        <p:attrNameLst>
                                          <p:attrName>style.visibility</p:attrName>
                                        </p:attrNameLst>
                                      </p:cBhvr>
                                      <p:to>
                                        <p:strVal val="visible"/>
                                      </p:to>
                                    </p:set>
                                    <p:animEffect transition="in" filter="fade">
                                      <p:cBhvr>
                                        <p:cTn id="15" dur="2000"/>
                                        <p:tgtEl>
                                          <p:spTgt spid="21">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1">
                                            <p:txEl>
                                              <p:pRg st="6" end="6"/>
                                            </p:txEl>
                                          </p:spTgt>
                                        </p:tgtEl>
                                        <p:attrNameLst>
                                          <p:attrName>style.visibility</p:attrName>
                                        </p:attrNameLst>
                                      </p:cBhvr>
                                      <p:to>
                                        <p:strVal val="visible"/>
                                      </p:to>
                                    </p:set>
                                    <p:animEffect transition="in" filter="fade">
                                      <p:cBhvr>
                                        <p:cTn id="19" dur="2000"/>
                                        <p:tgtEl>
                                          <p:spTgt spid="21">
                                            <p:txEl>
                                              <p:pRg st="6" end="6"/>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21">
                                            <p:txEl>
                                              <p:pRg st="8" end="8"/>
                                            </p:txEl>
                                          </p:spTgt>
                                        </p:tgtEl>
                                        <p:attrNameLst>
                                          <p:attrName>style.visibility</p:attrName>
                                        </p:attrNameLst>
                                      </p:cBhvr>
                                      <p:to>
                                        <p:strVal val="visible"/>
                                      </p:to>
                                    </p:set>
                                    <p:animEffect transition="in" filter="fade">
                                      <p:cBhvr>
                                        <p:cTn id="23" dur="2000"/>
                                        <p:tgtEl>
                                          <p:spTgt spid="21">
                                            <p:txEl>
                                              <p:pRg st="8" end="8"/>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childTnLst>
                                </p:cTn>
                              </p:par>
                            </p:childTnLst>
                          </p:cTn>
                        </p:par>
                        <p:par>
                          <p:cTn id="28" fill="hold">
                            <p:stCondLst>
                              <p:cond delay="11000"/>
                            </p:stCondLst>
                            <p:childTnLst>
                              <p:par>
                                <p:cTn id="29" presetID="2" presetClass="entr" presetSubtype="3"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1+#ppt_w/2"/>
                                          </p:val>
                                        </p:tav>
                                        <p:tav tm="100000">
                                          <p:val>
                                            <p:strVal val="#ppt_x"/>
                                          </p:val>
                                        </p:tav>
                                      </p:tavLst>
                                    </p:anim>
                                    <p:anim calcmode="lin" valueType="num">
                                      <p:cBhvr additive="base">
                                        <p:cTn id="32" dur="1000" fill="hold"/>
                                        <p:tgtEl>
                                          <p:spTgt spid="5"/>
                                        </p:tgtEl>
                                        <p:attrNameLst>
                                          <p:attrName>ppt_y</p:attrName>
                                        </p:attrNameLst>
                                      </p:cBhvr>
                                      <p:tavLst>
                                        <p:tav tm="0">
                                          <p:val>
                                            <p:strVal val="0-#ppt_h/2"/>
                                          </p:val>
                                        </p:tav>
                                        <p:tav tm="100000">
                                          <p:val>
                                            <p:strVal val="#ppt_y"/>
                                          </p:val>
                                        </p:tav>
                                      </p:tavLst>
                                    </p:anim>
                                  </p:childTnLst>
                                </p:cTn>
                              </p:par>
                            </p:childTnLst>
                          </p:cTn>
                        </p:par>
                        <p:par>
                          <p:cTn id="33" fill="hold">
                            <p:stCondLst>
                              <p:cond delay="12000"/>
                            </p:stCondLst>
                            <p:childTnLst>
                              <p:par>
                                <p:cTn id="34" presetID="10" presetClass="entr" presetSubtype="0" fill="hold" grpId="0" nodeType="afterEffect" nodePh="1">
                                  <p:stCondLst>
                                    <p:cond delay="0"/>
                                  </p:stCondLst>
                                  <p:endCondLst>
                                    <p:cond evt="begin" delay="0">
                                      <p:tn val="34"/>
                                    </p:cond>
                                  </p:endCondLst>
                                  <p:childTnLst>
                                    <p:set>
                                      <p:cBhvr>
                                        <p:cTn id="35" dur="1" fill="hold">
                                          <p:stCondLst>
                                            <p:cond delay="0"/>
                                          </p:stCondLst>
                                        </p:cTn>
                                        <p:tgtEl>
                                          <p:spTgt spid="6"/>
                                        </p:tgtEl>
                                        <p:attrNameLst>
                                          <p:attrName>style.visibility</p:attrName>
                                        </p:attrNameLst>
                                      </p:cBhvr>
                                      <p:to>
                                        <p:strVal val="visible"/>
                                      </p:to>
                                    </p:set>
                                    <p:animEffect transition="in" filter="fade">
                                      <p:cBhvr>
                                        <p:cTn id="3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2500306"/>
            <a:ext cx="9144000" cy="4357694"/>
          </a:xfrm>
          <a:prstGeom prst="rect">
            <a:avLst/>
          </a:prstGeom>
          <a:ln w="9525">
            <a:noFill/>
            <a:miter lim="800000"/>
            <a:headEnd/>
            <a:tailEnd/>
          </a:ln>
          <a:effectLst>
            <a:outerShdw blurRad="50800" dist="50800" dir="5400000" algn="ctr" rotWithShape="0">
              <a:srgbClr val="000000"/>
            </a:outerShdw>
          </a:effectLst>
        </p:spPr>
      </p:pic>
      <p:sp>
        <p:nvSpPr>
          <p:cNvPr id="20" name="TextBox 19"/>
          <p:cNvSpPr txBox="1"/>
          <p:nvPr/>
        </p:nvSpPr>
        <p:spPr>
          <a:xfrm>
            <a:off x="500034" y="142852"/>
            <a:ext cx="7286676" cy="830997"/>
          </a:xfrm>
          <a:prstGeom prst="rect">
            <a:avLst/>
          </a:prstGeom>
          <a:noFill/>
        </p:spPr>
        <p:txBody>
          <a:bodyPr wrap="square" rtlCol="0">
            <a:spAutoFit/>
          </a:bodyPr>
          <a:lstStyle/>
          <a:p>
            <a:r>
              <a:rPr lang="en-ZA" sz="2400" b="1" dirty="0" smtClean="0">
                <a:solidFill>
                  <a:schemeClr val="tx2"/>
                </a:solidFill>
              </a:rPr>
              <a:t>If you do not act within 48 hours you probably never will – act TODAY! </a:t>
            </a:r>
            <a:r>
              <a:rPr lang="en-ZA" sz="2400" b="1" dirty="0" smtClean="0">
                <a:solidFill>
                  <a:schemeClr val="tx2"/>
                </a:solidFill>
                <a:sym typeface="Wingdings" pitchFamily="2" charset="2"/>
              </a:rPr>
              <a:t></a:t>
            </a:r>
            <a:endParaRPr lang="en-US" sz="2400" b="1" dirty="0">
              <a:solidFill>
                <a:schemeClr val="tx2"/>
              </a:solidFill>
            </a:endParaRPr>
          </a:p>
        </p:txBody>
      </p:sp>
      <p:sp>
        <p:nvSpPr>
          <p:cNvPr id="5" name="Rectangle 4"/>
          <p:cNvSpPr/>
          <p:nvPr/>
        </p:nvSpPr>
        <p:spPr>
          <a:xfrm>
            <a:off x="285720" y="1500174"/>
            <a:ext cx="8643998" cy="1200329"/>
          </a:xfrm>
          <a:prstGeom prst="rect">
            <a:avLst/>
          </a:prstGeom>
        </p:spPr>
        <p:txBody>
          <a:bodyPr wrap="square">
            <a:spAutoFit/>
          </a:bodyPr>
          <a:lstStyle/>
          <a:p>
            <a:r>
              <a:rPr lang="en-US" dirty="0" smtClean="0">
                <a:solidFill>
                  <a:srgbClr val="150C8E"/>
                </a:solidFill>
              </a:rPr>
              <a:t>What is your single most important insight from this presentation?</a:t>
            </a:r>
          </a:p>
          <a:p>
            <a:endParaRPr lang="en-US" dirty="0" smtClean="0">
              <a:solidFill>
                <a:srgbClr val="150C8E"/>
              </a:solidFill>
            </a:endParaRPr>
          </a:p>
          <a:p>
            <a:r>
              <a:rPr lang="en-US" dirty="0" smtClean="0">
                <a:solidFill>
                  <a:srgbClr val="150C8E"/>
                </a:solidFill>
              </a:rPr>
              <a:t>What is the single most practical action that you can take tomorrow to apply </a:t>
            </a:r>
            <a:r>
              <a:rPr lang="en-US" dirty="0" err="1" smtClean="0">
                <a:solidFill>
                  <a:srgbClr val="150C8E"/>
                </a:solidFill>
              </a:rPr>
              <a:t>I.T.</a:t>
            </a:r>
            <a:r>
              <a:rPr lang="en-US" dirty="0" smtClean="0">
                <a:solidFill>
                  <a:srgbClr val="150C8E"/>
                </a:solidFill>
              </a:rPr>
              <a:t> more effectively?</a:t>
            </a:r>
            <a:endParaRPr lang="en-US" dirty="0">
              <a:solidFill>
                <a:srgbClr val="150C8E"/>
              </a:solidFill>
            </a:endParaRPr>
          </a:p>
        </p:txBody>
      </p:sp>
      <p:sp>
        <p:nvSpPr>
          <p:cNvPr id="2" name="Rectangle 1"/>
          <p:cNvSpPr/>
          <p:nvPr/>
        </p:nvSpPr>
        <p:spPr>
          <a:xfrm>
            <a:off x="1547664" y="5805264"/>
            <a:ext cx="5518966" cy="369332"/>
          </a:xfrm>
          <a:prstGeom prst="rect">
            <a:avLst/>
          </a:prstGeom>
        </p:spPr>
        <p:txBody>
          <a:bodyPr wrap="square">
            <a:spAutoFit/>
          </a:bodyPr>
          <a:lstStyle/>
          <a:p>
            <a:pPr lvl="2" algn="r">
              <a:buClr>
                <a:schemeClr val="tx2"/>
              </a:buClr>
            </a:pPr>
            <a:r>
              <a:rPr lang="en-US" b="1" dirty="0">
                <a:solidFill>
                  <a:schemeClr val="tx2"/>
                </a:solidFill>
                <a:hlinkClick r:id="rId4"/>
              </a:rPr>
              <a:t>James@Webinars-at-JARA.com</a:t>
            </a:r>
            <a:endParaRPr lang="en-US" b="1" dirty="0">
              <a:solidFill>
                <a:schemeClr val="tx2"/>
              </a:solidFill>
            </a:endParaRPr>
          </a:p>
        </p:txBody>
      </p:sp>
      <p:sp>
        <p:nvSpPr>
          <p:cNvPr id="3" name="Slide Number Placeholder 2"/>
          <p:cNvSpPr>
            <a:spLocks noGrp="1"/>
          </p:cNvSpPr>
          <p:nvPr>
            <p:ph type="sldNum" sz="quarter" idx="12"/>
          </p:nvPr>
        </p:nvSpPr>
        <p:spPr/>
        <p:txBody>
          <a:bodyPr/>
          <a:lstStyle/>
          <a:p>
            <a:fld id="{89C9D035-6A94-4569-9779-E840D39ECC0D}" type="slidenum">
              <a:rPr lang="en-US" smtClean="0"/>
              <a:pPr/>
              <a:t>43</a:t>
            </a:fld>
            <a:endParaRPr lang="en-US"/>
          </a:p>
        </p:txBody>
      </p:sp>
      <p:sp>
        <p:nvSpPr>
          <p:cNvPr id="7" name="TextBox 6"/>
          <p:cNvSpPr txBox="1"/>
          <p:nvPr/>
        </p:nvSpPr>
        <p:spPr>
          <a:xfrm rot="19904817">
            <a:off x="-426538" y="3514253"/>
            <a:ext cx="9972785" cy="1200329"/>
          </a:xfrm>
          <a:prstGeom prst="rect">
            <a:avLst/>
          </a:prstGeom>
          <a:noFill/>
          <a:ln w="50800" cap="rnd">
            <a:solidFill>
              <a:schemeClr val="accent1">
                <a:shade val="50000"/>
              </a:schemeClr>
            </a:solidFill>
          </a:ln>
        </p:spPr>
        <p:txBody>
          <a:bodyPr wrap="square" rtlCol="0">
            <a:spAutoFit/>
          </a:bodyPr>
          <a:lstStyle>
            <a:defPPr>
              <a:defRPr lang="en-US"/>
            </a:defPPr>
            <a:lvl1pPr algn="ctr">
              <a:defRPr sz="3600">
                <a:solidFill>
                  <a:srgbClr val="FF0000"/>
                </a:solidFill>
              </a:defRPr>
            </a:lvl1pPr>
          </a:lstStyle>
          <a:p>
            <a:r>
              <a:rPr lang="en-ZA" dirty="0" smtClean="0"/>
              <a:t>Please write down your thoughts</a:t>
            </a:r>
          </a:p>
          <a:p>
            <a:r>
              <a:rPr lang="en-ZA" dirty="0" smtClean="0"/>
              <a:t>NOW</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2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14664" y="6093296"/>
            <a:ext cx="5976664" cy="523220"/>
          </a:xfrm>
          <a:prstGeom prst="rect">
            <a:avLst/>
          </a:prstGeom>
          <a:noFill/>
        </p:spPr>
        <p:txBody>
          <a:bodyPr wrap="square" rtlCol="0">
            <a:spAutoFit/>
          </a:bodyPr>
          <a:lstStyle/>
          <a:p>
            <a:pPr algn="ctr"/>
            <a:r>
              <a:rPr lang="en-US" sz="1400" b="1" i="1" dirty="0" smtClean="0">
                <a:solidFill>
                  <a:schemeClr val="tx2"/>
                </a:solidFill>
              </a:rPr>
              <a:t>Assisting clients to thrive through the effective application of IT and ERP</a:t>
            </a:r>
            <a:endParaRPr lang="en-US" sz="1400" b="1" i="1" dirty="0">
              <a:solidFill>
                <a:schemeClr val="tx2"/>
              </a:solidFill>
            </a:endParaRPr>
          </a:p>
        </p:txBody>
      </p:sp>
      <p:sp>
        <p:nvSpPr>
          <p:cNvPr id="5" name="TextBox 4"/>
          <p:cNvSpPr txBox="1"/>
          <p:nvPr/>
        </p:nvSpPr>
        <p:spPr>
          <a:xfrm>
            <a:off x="322246" y="32765"/>
            <a:ext cx="8001056" cy="1200329"/>
          </a:xfrm>
          <a:prstGeom prst="rect">
            <a:avLst/>
          </a:prstGeom>
          <a:noFill/>
        </p:spPr>
        <p:txBody>
          <a:bodyPr wrap="square" rtlCol="0">
            <a:spAutoFit/>
          </a:bodyPr>
          <a:lstStyle/>
          <a:p>
            <a:r>
              <a:rPr lang="en-ZA" sz="2400" b="1" dirty="0" smtClean="0">
                <a:solidFill>
                  <a:schemeClr val="tx2"/>
                </a:solidFill>
              </a:rPr>
              <a:t>Questions?</a:t>
            </a:r>
          </a:p>
          <a:p>
            <a:r>
              <a:rPr lang="en-ZA" sz="2400" dirty="0" smtClean="0">
                <a:solidFill>
                  <a:schemeClr val="tx2"/>
                </a:solidFill>
              </a:rPr>
              <a:t>We will email you my book, hand-outs and</a:t>
            </a:r>
          </a:p>
          <a:p>
            <a:r>
              <a:rPr lang="en-ZA" sz="2400" dirty="0" smtClean="0">
                <a:solidFill>
                  <a:schemeClr val="tx2"/>
                </a:solidFill>
              </a:rPr>
              <a:t>link to the recording of this presentation</a:t>
            </a:r>
            <a:endParaRPr lang="en-US" sz="2400" dirty="0">
              <a:solidFill>
                <a:schemeClr val="tx2"/>
              </a:solidFill>
            </a:endParaRPr>
          </a:p>
        </p:txBody>
      </p:sp>
      <p:sp>
        <p:nvSpPr>
          <p:cNvPr id="13" name="TextBox 12"/>
          <p:cNvSpPr txBox="1"/>
          <p:nvPr/>
        </p:nvSpPr>
        <p:spPr>
          <a:xfrm>
            <a:off x="407270" y="5275172"/>
            <a:ext cx="8298356" cy="707886"/>
          </a:xfrm>
          <a:prstGeom prst="rect">
            <a:avLst/>
          </a:prstGeom>
          <a:noFill/>
        </p:spPr>
        <p:txBody>
          <a:bodyPr wrap="square" rtlCol="0">
            <a:spAutoFit/>
          </a:bodyPr>
          <a:lstStyle/>
          <a:p>
            <a:pPr algn="ctr"/>
            <a:r>
              <a:rPr lang="en-US" sz="1000" b="1" dirty="0" smtClean="0"/>
              <a:t>James Robertson -- Mobile: +27-(0)83-251-6644</a:t>
            </a:r>
          </a:p>
          <a:p>
            <a:pPr algn="ctr"/>
            <a:r>
              <a:rPr lang="en-US" sz="1000" b="1" dirty="0" smtClean="0">
                <a:hlinkClick r:id="rId3"/>
              </a:rPr>
              <a:t>www.James-A-Robertson-and-Associates.com</a:t>
            </a:r>
            <a:endParaRPr lang="en-US" sz="1000" b="1" dirty="0" smtClean="0"/>
          </a:p>
          <a:p>
            <a:pPr algn="ctr"/>
            <a:r>
              <a:rPr lang="en-US" sz="1000" b="1" dirty="0" smtClean="0">
                <a:hlinkClick r:id="rId4"/>
              </a:rPr>
              <a:t>James@JamesARobertson.com</a:t>
            </a:r>
            <a:endParaRPr lang="en-US" sz="1000" b="1" dirty="0" smtClean="0"/>
          </a:p>
          <a:p>
            <a:pPr algn="ctr"/>
            <a:endParaRPr lang="en-US" sz="1000" b="1" dirty="0">
              <a:solidFill>
                <a:schemeClr val="tx2"/>
              </a:solidFill>
            </a:endParaRPr>
          </a:p>
        </p:txBody>
      </p:sp>
      <p:sp>
        <p:nvSpPr>
          <p:cNvPr id="2" name="TextBox 1"/>
          <p:cNvSpPr txBox="1"/>
          <p:nvPr/>
        </p:nvSpPr>
        <p:spPr>
          <a:xfrm>
            <a:off x="674260" y="5803370"/>
            <a:ext cx="7858180" cy="400110"/>
          </a:xfrm>
          <a:prstGeom prst="rect">
            <a:avLst/>
          </a:prstGeom>
          <a:noFill/>
        </p:spPr>
        <p:txBody>
          <a:bodyPr wrap="square" rtlCol="0">
            <a:spAutoFit/>
          </a:bodyPr>
          <a:lstStyle/>
          <a:p>
            <a:pPr algn="ctr"/>
            <a:r>
              <a:rPr lang="en-US" sz="1000" b="1" dirty="0">
                <a:solidFill>
                  <a:schemeClr val="tx2"/>
                </a:solidFill>
              </a:rPr>
              <a:t>LinkedIn: </a:t>
            </a:r>
            <a:r>
              <a:rPr lang="en-US" sz="1000" b="1" dirty="0">
                <a:solidFill>
                  <a:schemeClr val="tx2"/>
                </a:solidFill>
                <a:hlinkClick r:id="rId5"/>
              </a:rPr>
              <a:t>http://za.LinkedIn.com/in/DrJamesARobertsonERPDoctor</a:t>
            </a:r>
            <a:endParaRPr lang="en-US" sz="1000" b="1" dirty="0">
              <a:solidFill>
                <a:schemeClr val="tx2"/>
              </a:solidFill>
            </a:endParaRPr>
          </a:p>
          <a:p>
            <a:pPr algn="ctr"/>
            <a:endParaRPr lang="en-US" sz="1000" dirty="0"/>
          </a:p>
        </p:txBody>
      </p:sp>
      <p:pic>
        <p:nvPicPr>
          <p:cNvPr id="2867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65" y="1376932"/>
            <a:ext cx="5691451"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1451" y="1412776"/>
            <a:ext cx="3452549"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7504" y="4794930"/>
            <a:ext cx="8856984" cy="307777"/>
          </a:xfrm>
          <a:prstGeom prst="rect">
            <a:avLst/>
          </a:prstGeom>
        </p:spPr>
        <p:txBody>
          <a:bodyPr wrap="square">
            <a:spAutoFit/>
          </a:bodyPr>
          <a:lstStyle/>
          <a:p>
            <a:pPr algn="ctr"/>
            <a:r>
              <a:rPr lang="en-US" sz="1400" i="1" dirty="0">
                <a:solidFill>
                  <a:srgbClr val="002060"/>
                </a:solidFill>
              </a:rPr>
              <a:t>"To Him who by wisdom made the heavens, for His mercy endures forever;"</a:t>
            </a:r>
          </a:p>
        </p:txBody>
      </p:sp>
      <p:sp>
        <p:nvSpPr>
          <p:cNvPr id="3" name="Slide Number Placeholder 2"/>
          <p:cNvSpPr>
            <a:spLocks noGrp="1"/>
          </p:cNvSpPr>
          <p:nvPr>
            <p:ph type="sldNum" sz="quarter" idx="12"/>
          </p:nvPr>
        </p:nvSpPr>
        <p:spPr/>
        <p:txBody>
          <a:bodyPr/>
          <a:lstStyle/>
          <a:p>
            <a:fld id="{89C9D035-6A94-4569-9779-E840D39ECC0D}" type="slidenum">
              <a:rPr lang="en-US" smtClean="0"/>
              <a:pPr/>
              <a:t>44</a:t>
            </a:fld>
            <a:endParaRPr lang="en-US"/>
          </a:p>
        </p:txBody>
      </p:sp>
      <p:sp>
        <p:nvSpPr>
          <p:cNvPr id="6" name="TextBox 5"/>
          <p:cNvSpPr txBox="1"/>
          <p:nvPr/>
        </p:nvSpPr>
        <p:spPr>
          <a:xfrm>
            <a:off x="174858" y="4293096"/>
            <a:ext cx="8856984" cy="369332"/>
          </a:xfrm>
          <a:prstGeom prst="rect">
            <a:avLst/>
          </a:prstGeom>
          <a:solidFill>
            <a:schemeClr val="accent1">
              <a:alpha val="49000"/>
            </a:schemeClr>
          </a:solidFill>
          <a:effectLst>
            <a:outerShdw blurRad="50800" dist="38100" dir="2700000" algn="tl" rotWithShape="0">
              <a:prstClr val="black">
                <a:alpha val="40000"/>
              </a:prstClr>
            </a:outerShdw>
          </a:effectLst>
        </p:spPr>
        <p:txBody>
          <a:bodyPr wrap="square" rtlCol="0">
            <a:spAutoFit/>
          </a:bodyPr>
          <a:lstStyle/>
          <a:p>
            <a:pPr algn="ctr"/>
            <a:r>
              <a:rPr lang="en-US" dirty="0" smtClean="0"/>
              <a:t>JAR&amp;A are available to assist in applying these principles</a:t>
            </a:r>
            <a:endParaRPr lang="en-US" dirty="0"/>
          </a:p>
        </p:txBody>
      </p:sp>
    </p:spTree>
    <p:extLst>
      <p:ext uri="{BB962C8B-B14F-4D97-AF65-F5344CB8AC3E}">
        <p14:creationId xmlns:p14="http://schemas.microsoft.com/office/powerpoint/2010/main" val="257489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6722"/>
                                        </p:tgtEl>
                                        <p:attrNameLst>
                                          <p:attrName>style.visibility</p:attrName>
                                        </p:attrNameLst>
                                      </p:cBhvr>
                                      <p:to>
                                        <p:strVal val="visible"/>
                                      </p:to>
                                    </p:set>
                                    <p:animEffect transition="in" filter="fade">
                                      <p:cBhvr>
                                        <p:cTn id="7" dur="500"/>
                                        <p:tgtEl>
                                          <p:spTgt spid="2867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6723"/>
                                        </p:tgtEl>
                                        <p:attrNameLst>
                                          <p:attrName>style.visibility</p:attrName>
                                        </p:attrNameLst>
                                      </p:cBhvr>
                                      <p:to>
                                        <p:strVal val="visible"/>
                                      </p:to>
                                    </p:set>
                                    <p:animEffect transition="in" filter="fade">
                                      <p:cBhvr>
                                        <p:cTn id="11" dur="500"/>
                                        <p:tgtEl>
                                          <p:spTgt spid="2867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2" grpId="0"/>
      <p:bldP spid="4"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pPr algn="l" eaLnBrk="1" hangingPunct="1"/>
            <a:r>
              <a:rPr lang="en-ZA" sz="2400" b="1" dirty="0" smtClean="0"/>
              <a:t>What is strategy?</a:t>
            </a:r>
          </a:p>
        </p:txBody>
      </p:sp>
      <p:sp>
        <p:nvSpPr>
          <p:cNvPr id="40964"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40965" name="Straight Connector 6"/>
          <p:cNvCxnSpPr>
            <a:cxnSpLocks noChangeShapeType="1"/>
            <a:stCxn id="40964" idx="0"/>
            <a:endCxn id="40964" idx="2"/>
          </p:cNvCxnSpPr>
          <p:nvPr/>
        </p:nvCxnSpPr>
        <p:spPr bwMode="auto">
          <a:xfrm rot="16200000" flipH="1">
            <a:off x="3285331" y="3679032"/>
            <a:ext cx="3787775" cy="1588"/>
          </a:xfrm>
          <a:prstGeom prst="line">
            <a:avLst/>
          </a:prstGeom>
          <a:noFill/>
          <a:ln w="19050" algn="ctr">
            <a:solidFill>
              <a:schemeClr val="tx1"/>
            </a:solidFill>
            <a:round/>
            <a:headEnd/>
            <a:tailEnd/>
          </a:ln>
        </p:spPr>
      </p:cxnSp>
      <p:pic>
        <p:nvPicPr>
          <p:cNvPr id="40966" name="Picture 2"/>
          <p:cNvPicPr>
            <a:picLocks noChangeAspect="1" noChangeArrowheads="1"/>
          </p:cNvPicPr>
          <p:nvPr/>
        </p:nvPicPr>
        <p:blipFill>
          <a:blip r:embed="rId3" cstate="print"/>
          <a:srcRect/>
          <a:stretch>
            <a:fillRect/>
          </a:stretch>
        </p:blipFill>
        <p:spPr bwMode="auto">
          <a:xfrm>
            <a:off x="5214938" y="1785938"/>
            <a:ext cx="3429000" cy="1857375"/>
          </a:xfrm>
          <a:prstGeom prst="rect">
            <a:avLst/>
          </a:prstGeom>
          <a:noFill/>
          <a:ln w="9525">
            <a:noFill/>
            <a:miter lim="800000"/>
            <a:headEnd/>
            <a:tailEnd/>
          </a:ln>
        </p:spPr>
      </p:pic>
      <p:cxnSp>
        <p:nvCxnSpPr>
          <p:cNvPr id="40967" name="Straight Connector 8"/>
          <p:cNvCxnSpPr>
            <a:cxnSpLocks noChangeShapeType="1"/>
            <a:stCxn id="40964" idx="1"/>
            <a:endCxn id="40964" idx="3"/>
          </p:cNvCxnSpPr>
          <p:nvPr/>
        </p:nvCxnSpPr>
        <p:spPr bwMode="auto">
          <a:xfrm rot="10800000" flipH="1">
            <a:off x="1714500" y="3679825"/>
            <a:ext cx="6929438" cy="1588"/>
          </a:xfrm>
          <a:prstGeom prst="line">
            <a:avLst/>
          </a:prstGeom>
          <a:noFill/>
          <a:ln w="19050" algn="ctr">
            <a:solidFill>
              <a:schemeClr val="tx1"/>
            </a:solidFill>
            <a:round/>
            <a:headEnd/>
            <a:tailEnd/>
          </a:ln>
        </p:spPr>
      </p:cxnSp>
      <p:sp>
        <p:nvSpPr>
          <p:cNvPr id="40968" name="TextBox 10"/>
          <p:cNvSpPr txBox="1">
            <a:spLocks noChangeArrowheads="1"/>
          </p:cNvSpPr>
          <p:nvPr/>
        </p:nvSpPr>
        <p:spPr bwMode="auto">
          <a:xfrm>
            <a:off x="6858000" y="1785938"/>
            <a:ext cx="1643063" cy="369887"/>
          </a:xfrm>
          <a:prstGeom prst="rect">
            <a:avLst/>
          </a:prstGeom>
          <a:noFill/>
          <a:ln w="9525">
            <a:noFill/>
            <a:miter lim="800000"/>
            <a:headEnd/>
            <a:tailEnd/>
          </a:ln>
        </p:spPr>
        <p:txBody>
          <a:bodyPr>
            <a:spAutoFit/>
          </a:bodyPr>
          <a:lstStyle/>
          <a:p>
            <a:pPr algn="r"/>
            <a:r>
              <a:rPr lang="en-US"/>
              <a:t>Thrive</a:t>
            </a:r>
          </a:p>
        </p:txBody>
      </p:sp>
      <p:sp>
        <p:nvSpPr>
          <p:cNvPr id="40969"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dirty="0"/>
              <a:t>Strategy – Doing the right things </a:t>
            </a:r>
            <a:r>
              <a:rPr lang="en-US" dirty="0">
                <a:sym typeface="Wingdings" pitchFamily="2" charset="2"/>
              </a:rPr>
              <a:t></a:t>
            </a:r>
            <a:endParaRPr lang="en-US" dirty="0"/>
          </a:p>
        </p:txBody>
      </p:sp>
      <p:pic>
        <p:nvPicPr>
          <p:cNvPr id="40970" name="Picture 3"/>
          <p:cNvPicPr>
            <a:picLocks noChangeAspect="1" noChangeArrowheads="1"/>
          </p:cNvPicPr>
          <p:nvPr/>
        </p:nvPicPr>
        <p:blipFill>
          <a:blip r:embed="rId4" cstate="print"/>
          <a:srcRect/>
          <a:stretch>
            <a:fillRect/>
          </a:stretch>
        </p:blipFill>
        <p:spPr bwMode="auto">
          <a:xfrm>
            <a:off x="5214938" y="3714750"/>
            <a:ext cx="3429000" cy="1857375"/>
          </a:xfrm>
          <a:prstGeom prst="rect">
            <a:avLst/>
          </a:prstGeom>
          <a:noFill/>
          <a:ln w="9525">
            <a:noFill/>
            <a:miter lim="800000"/>
            <a:headEnd/>
            <a:tailEnd/>
          </a:ln>
        </p:spPr>
      </p:pic>
      <p:sp>
        <p:nvSpPr>
          <p:cNvPr id="40971"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a:t>Tactics – Doing things right </a:t>
            </a:r>
            <a:r>
              <a:rPr lang="en-US">
                <a:sym typeface="Wingdings" pitchFamily="2" charset="2"/>
              </a:rPr>
              <a:t></a:t>
            </a:r>
            <a:endParaRPr lang="en-US"/>
          </a:p>
        </p:txBody>
      </p:sp>
      <p:sp>
        <p:nvSpPr>
          <p:cNvPr id="40972" name="TextBox 18"/>
          <p:cNvSpPr txBox="1">
            <a:spLocks noChangeArrowheads="1"/>
          </p:cNvSpPr>
          <p:nvPr/>
        </p:nvSpPr>
        <p:spPr bwMode="auto">
          <a:xfrm>
            <a:off x="7215188" y="5214938"/>
            <a:ext cx="1285875" cy="369887"/>
          </a:xfrm>
          <a:prstGeom prst="rect">
            <a:avLst/>
          </a:prstGeom>
          <a:noFill/>
          <a:ln w="9525">
            <a:noFill/>
            <a:miter lim="800000"/>
            <a:headEnd/>
            <a:tailEnd/>
          </a:ln>
        </p:spPr>
        <p:txBody>
          <a:bodyPr>
            <a:spAutoFit/>
          </a:bodyPr>
          <a:lstStyle/>
          <a:p>
            <a:pPr algn="r"/>
            <a:r>
              <a:rPr lang="en-US">
                <a:solidFill>
                  <a:schemeClr val="bg1"/>
                </a:solidFill>
              </a:rPr>
              <a:t>Survive</a:t>
            </a:r>
          </a:p>
        </p:txBody>
      </p:sp>
      <p:pic>
        <p:nvPicPr>
          <p:cNvPr id="40973" name="Picture 2"/>
          <p:cNvPicPr>
            <a:picLocks noChangeAspect="1" noChangeArrowheads="1"/>
          </p:cNvPicPr>
          <p:nvPr/>
        </p:nvPicPr>
        <p:blipFill>
          <a:blip r:embed="rId5" cstate="print"/>
          <a:srcRect/>
          <a:stretch>
            <a:fillRect/>
          </a:stretch>
        </p:blipFill>
        <p:spPr bwMode="auto">
          <a:xfrm>
            <a:off x="1714500" y="3695700"/>
            <a:ext cx="3429000" cy="1919288"/>
          </a:xfrm>
          <a:prstGeom prst="rect">
            <a:avLst/>
          </a:prstGeom>
          <a:noFill/>
          <a:ln w="9525">
            <a:noFill/>
            <a:miter lim="800000"/>
            <a:headEnd/>
            <a:tailEnd/>
          </a:ln>
        </p:spPr>
      </p:pic>
      <p:sp>
        <p:nvSpPr>
          <p:cNvPr id="40974" name="TextBox 13"/>
          <p:cNvSpPr txBox="1">
            <a:spLocks noChangeArrowheads="1"/>
          </p:cNvSpPr>
          <p:nvPr/>
        </p:nvSpPr>
        <p:spPr bwMode="auto">
          <a:xfrm>
            <a:off x="1714500" y="5202238"/>
            <a:ext cx="1714500" cy="369887"/>
          </a:xfrm>
          <a:prstGeom prst="rect">
            <a:avLst/>
          </a:prstGeom>
          <a:noFill/>
          <a:ln w="9525">
            <a:noFill/>
            <a:miter lim="800000"/>
            <a:headEnd/>
            <a:tailEnd/>
          </a:ln>
        </p:spPr>
        <p:txBody>
          <a:bodyPr>
            <a:spAutoFit/>
          </a:bodyPr>
          <a:lstStyle/>
          <a:p>
            <a:r>
              <a:rPr lang="en-US">
                <a:solidFill>
                  <a:schemeClr val="bg1"/>
                </a:solidFill>
              </a:rPr>
              <a:t>Die slowly</a:t>
            </a:r>
          </a:p>
        </p:txBody>
      </p:sp>
      <p:pic>
        <p:nvPicPr>
          <p:cNvPr id="40975" name="Picture 3"/>
          <p:cNvPicPr>
            <a:picLocks noChangeAspect="1" noChangeArrowheads="1"/>
          </p:cNvPicPr>
          <p:nvPr/>
        </p:nvPicPr>
        <p:blipFill>
          <a:blip r:embed="rId6" cstate="print"/>
          <a:srcRect/>
          <a:stretch>
            <a:fillRect/>
          </a:stretch>
        </p:blipFill>
        <p:spPr bwMode="auto">
          <a:xfrm>
            <a:off x="1714500" y="1785938"/>
            <a:ext cx="3429000" cy="1857375"/>
          </a:xfrm>
          <a:prstGeom prst="rect">
            <a:avLst/>
          </a:prstGeom>
          <a:noFill/>
          <a:ln w="9525">
            <a:noFill/>
            <a:miter lim="800000"/>
            <a:headEnd/>
            <a:tailEnd/>
          </a:ln>
        </p:spPr>
      </p:pic>
      <p:sp>
        <p:nvSpPr>
          <p:cNvPr id="40976" name="TextBox 15"/>
          <p:cNvSpPr txBox="1">
            <a:spLocks noChangeArrowheads="1"/>
          </p:cNvSpPr>
          <p:nvPr/>
        </p:nvSpPr>
        <p:spPr bwMode="auto">
          <a:xfrm>
            <a:off x="1857375" y="1857375"/>
            <a:ext cx="1285875" cy="369888"/>
          </a:xfrm>
          <a:prstGeom prst="rect">
            <a:avLst/>
          </a:prstGeom>
          <a:noFill/>
          <a:ln w="9525">
            <a:noFill/>
            <a:miter lim="800000"/>
            <a:headEnd/>
            <a:tailEnd/>
          </a:ln>
        </p:spPr>
        <p:txBody>
          <a:bodyPr>
            <a:spAutoFit/>
          </a:bodyPr>
          <a:lstStyle/>
          <a:p>
            <a:r>
              <a:rPr lang="en-US">
                <a:solidFill>
                  <a:schemeClr val="bg1"/>
                </a:solidFill>
              </a:rPr>
              <a:t>Die fast</a:t>
            </a:r>
          </a:p>
        </p:txBody>
      </p:sp>
      <p:pic>
        <p:nvPicPr>
          <p:cNvPr id="40977" name="Content Placeholder 4" descr="jara final logo 2 copy.jpg"/>
          <p:cNvPicPr>
            <a:picLocks noChangeAspect="1"/>
          </p:cNvPicPr>
          <p:nvPr/>
        </p:nvPicPr>
        <p:blipFill>
          <a:blip r:embed="rId7" cstate="print"/>
          <a:srcRect/>
          <a:stretch>
            <a:fillRect/>
          </a:stretch>
        </p:blipFill>
        <p:spPr bwMode="auto">
          <a:xfrm>
            <a:off x="7143532" y="142852"/>
            <a:ext cx="1716326" cy="114300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89C9D035-6A94-4569-9779-E840D39ECC0D}" type="slidenum">
              <a:rPr lang="en-US" smtClean="0"/>
              <a:pPr/>
              <a:t>5</a:t>
            </a:fld>
            <a:endParaRPr lang="en-US"/>
          </a:p>
        </p:txBody>
      </p:sp>
      <p:sp>
        <p:nvSpPr>
          <p:cNvPr id="18" name="Rectangle 17"/>
          <p:cNvSpPr/>
          <p:nvPr/>
        </p:nvSpPr>
        <p:spPr>
          <a:xfrm>
            <a:off x="473974" y="6231027"/>
            <a:ext cx="4572000" cy="276999"/>
          </a:xfrm>
          <a:prstGeom prst="rect">
            <a:avLst/>
          </a:prstGeom>
        </p:spPr>
        <p:txBody>
          <a:bodyPr>
            <a:spAutoFit/>
          </a:bodyPr>
          <a:lstStyle/>
          <a:p>
            <a:r>
              <a:rPr lang="en-US" sz="1200" dirty="0" smtClean="0"/>
              <a:t>Professor Malcolm McDonald.</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9"/>
                                        </p:tgtEl>
                                        <p:attrNameLst>
                                          <p:attrName>style.visibility</p:attrName>
                                        </p:attrNameLst>
                                      </p:cBhvr>
                                      <p:to>
                                        <p:strVal val="visible"/>
                                      </p:to>
                                    </p:set>
                                    <p:animEffect transition="in" filter="fade">
                                      <p:cBhvr>
                                        <p:cTn id="7" dur="1000"/>
                                        <p:tgtEl>
                                          <p:spTgt spid="4096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0971"/>
                                        </p:tgtEl>
                                        <p:attrNameLst>
                                          <p:attrName>style.visibility</p:attrName>
                                        </p:attrNameLst>
                                      </p:cBhvr>
                                      <p:to>
                                        <p:strVal val="visible"/>
                                      </p:to>
                                    </p:set>
                                    <p:animEffect transition="in" filter="fade">
                                      <p:cBhvr>
                                        <p:cTn id="11" dur="3000"/>
                                        <p:tgtEl>
                                          <p:spTgt spid="40971"/>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0966"/>
                                        </p:tgtEl>
                                        <p:attrNameLst>
                                          <p:attrName>style.visibility</p:attrName>
                                        </p:attrNameLst>
                                      </p:cBhvr>
                                      <p:to>
                                        <p:strVal val="visible"/>
                                      </p:to>
                                    </p:set>
                                    <p:animEffect transition="in" filter="fade">
                                      <p:cBhvr>
                                        <p:cTn id="15" dur="3000"/>
                                        <p:tgtEl>
                                          <p:spTgt spid="40966"/>
                                        </p:tgtEl>
                                      </p:cBhvr>
                                    </p:animEffect>
                                  </p:childTnLst>
                                </p:cTn>
                              </p:par>
                            </p:childTnLst>
                          </p:cTn>
                        </p:par>
                        <p:par>
                          <p:cTn id="16" fill="hold">
                            <p:stCondLst>
                              <p:cond delay="7000"/>
                            </p:stCondLst>
                            <p:childTnLst>
                              <p:par>
                                <p:cTn id="17" presetID="10" presetClass="entr" presetSubtype="0" fill="hold" grpId="0" nodeType="afterEffect">
                                  <p:stCondLst>
                                    <p:cond delay="0"/>
                                  </p:stCondLst>
                                  <p:childTnLst>
                                    <p:set>
                                      <p:cBhvr>
                                        <p:cTn id="18" dur="1" fill="hold">
                                          <p:stCondLst>
                                            <p:cond delay="0"/>
                                          </p:stCondLst>
                                        </p:cTn>
                                        <p:tgtEl>
                                          <p:spTgt spid="40968"/>
                                        </p:tgtEl>
                                        <p:attrNameLst>
                                          <p:attrName>style.visibility</p:attrName>
                                        </p:attrNameLst>
                                      </p:cBhvr>
                                      <p:to>
                                        <p:strVal val="visible"/>
                                      </p:to>
                                    </p:set>
                                    <p:animEffect transition="in" filter="fade">
                                      <p:cBhvr>
                                        <p:cTn id="19" dur="3000"/>
                                        <p:tgtEl>
                                          <p:spTgt spid="40968"/>
                                        </p:tgtEl>
                                      </p:cBhvr>
                                    </p:animEffect>
                                  </p:childTnLst>
                                </p:cTn>
                              </p:par>
                            </p:childTnLst>
                          </p:cTn>
                        </p:par>
                        <p:par>
                          <p:cTn id="20" fill="hold">
                            <p:stCondLst>
                              <p:cond delay="10000"/>
                            </p:stCondLst>
                            <p:childTnLst>
                              <p:par>
                                <p:cTn id="21" presetID="10" presetClass="entr" presetSubtype="0" fill="hold" nodeType="afterEffect">
                                  <p:stCondLst>
                                    <p:cond delay="0"/>
                                  </p:stCondLst>
                                  <p:childTnLst>
                                    <p:set>
                                      <p:cBhvr>
                                        <p:cTn id="22" dur="1" fill="hold">
                                          <p:stCondLst>
                                            <p:cond delay="0"/>
                                          </p:stCondLst>
                                        </p:cTn>
                                        <p:tgtEl>
                                          <p:spTgt spid="40970"/>
                                        </p:tgtEl>
                                        <p:attrNameLst>
                                          <p:attrName>style.visibility</p:attrName>
                                        </p:attrNameLst>
                                      </p:cBhvr>
                                      <p:to>
                                        <p:strVal val="visible"/>
                                      </p:to>
                                    </p:set>
                                    <p:animEffect transition="in" filter="fade">
                                      <p:cBhvr>
                                        <p:cTn id="23" dur="3000"/>
                                        <p:tgtEl>
                                          <p:spTgt spid="40970"/>
                                        </p:tgtEl>
                                      </p:cBhvr>
                                    </p:animEffect>
                                  </p:childTnLst>
                                </p:cTn>
                              </p:par>
                            </p:childTnLst>
                          </p:cTn>
                        </p:par>
                        <p:par>
                          <p:cTn id="24" fill="hold">
                            <p:stCondLst>
                              <p:cond delay="13000"/>
                            </p:stCondLst>
                            <p:childTnLst>
                              <p:par>
                                <p:cTn id="25" presetID="10" presetClass="entr" presetSubtype="0" fill="hold" grpId="0" nodeType="afterEffect">
                                  <p:stCondLst>
                                    <p:cond delay="0"/>
                                  </p:stCondLst>
                                  <p:childTnLst>
                                    <p:set>
                                      <p:cBhvr>
                                        <p:cTn id="26" dur="1" fill="hold">
                                          <p:stCondLst>
                                            <p:cond delay="0"/>
                                          </p:stCondLst>
                                        </p:cTn>
                                        <p:tgtEl>
                                          <p:spTgt spid="40972"/>
                                        </p:tgtEl>
                                        <p:attrNameLst>
                                          <p:attrName>style.visibility</p:attrName>
                                        </p:attrNameLst>
                                      </p:cBhvr>
                                      <p:to>
                                        <p:strVal val="visible"/>
                                      </p:to>
                                    </p:set>
                                    <p:animEffect transition="in" filter="fade">
                                      <p:cBhvr>
                                        <p:cTn id="27" dur="3000"/>
                                        <p:tgtEl>
                                          <p:spTgt spid="40972"/>
                                        </p:tgtEl>
                                      </p:cBhvr>
                                    </p:animEffect>
                                  </p:childTnLst>
                                </p:cTn>
                              </p:par>
                            </p:childTnLst>
                          </p:cTn>
                        </p:par>
                        <p:par>
                          <p:cTn id="28" fill="hold">
                            <p:stCondLst>
                              <p:cond delay="16000"/>
                            </p:stCondLst>
                            <p:childTnLst>
                              <p:par>
                                <p:cTn id="29" presetID="10" presetClass="entr" presetSubtype="0" fill="hold" nodeType="afterEffect">
                                  <p:stCondLst>
                                    <p:cond delay="0"/>
                                  </p:stCondLst>
                                  <p:childTnLst>
                                    <p:set>
                                      <p:cBhvr>
                                        <p:cTn id="30" dur="1" fill="hold">
                                          <p:stCondLst>
                                            <p:cond delay="0"/>
                                          </p:stCondLst>
                                        </p:cTn>
                                        <p:tgtEl>
                                          <p:spTgt spid="40973"/>
                                        </p:tgtEl>
                                        <p:attrNameLst>
                                          <p:attrName>style.visibility</p:attrName>
                                        </p:attrNameLst>
                                      </p:cBhvr>
                                      <p:to>
                                        <p:strVal val="visible"/>
                                      </p:to>
                                    </p:set>
                                    <p:animEffect transition="in" filter="fade">
                                      <p:cBhvr>
                                        <p:cTn id="31" dur="3000"/>
                                        <p:tgtEl>
                                          <p:spTgt spid="40973"/>
                                        </p:tgtEl>
                                      </p:cBhvr>
                                    </p:animEffect>
                                  </p:childTnLst>
                                </p:cTn>
                              </p:par>
                            </p:childTnLst>
                          </p:cTn>
                        </p:par>
                        <p:par>
                          <p:cTn id="32" fill="hold">
                            <p:stCondLst>
                              <p:cond delay="19000"/>
                            </p:stCondLst>
                            <p:childTnLst>
                              <p:par>
                                <p:cTn id="33" presetID="10" presetClass="entr" presetSubtype="0" fill="hold" grpId="0" nodeType="afterEffect">
                                  <p:stCondLst>
                                    <p:cond delay="0"/>
                                  </p:stCondLst>
                                  <p:childTnLst>
                                    <p:set>
                                      <p:cBhvr>
                                        <p:cTn id="34" dur="1" fill="hold">
                                          <p:stCondLst>
                                            <p:cond delay="0"/>
                                          </p:stCondLst>
                                        </p:cTn>
                                        <p:tgtEl>
                                          <p:spTgt spid="40974"/>
                                        </p:tgtEl>
                                        <p:attrNameLst>
                                          <p:attrName>style.visibility</p:attrName>
                                        </p:attrNameLst>
                                      </p:cBhvr>
                                      <p:to>
                                        <p:strVal val="visible"/>
                                      </p:to>
                                    </p:set>
                                    <p:animEffect transition="in" filter="fade">
                                      <p:cBhvr>
                                        <p:cTn id="35" dur="3000"/>
                                        <p:tgtEl>
                                          <p:spTgt spid="40974"/>
                                        </p:tgtEl>
                                      </p:cBhvr>
                                    </p:animEffect>
                                  </p:childTnLst>
                                </p:cTn>
                              </p:par>
                            </p:childTnLst>
                          </p:cTn>
                        </p:par>
                        <p:par>
                          <p:cTn id="36" fill="hold">
                            <p:stCondLst>
                              <p:cond delay="22000"/>
                            </p:stCondLst>
                            <p:childTnLst>
                              <p:par>
                                <p:cTn id="37" presetID="10" presetClass="entr" presetSubtype="0" fill="hold" nodeType="afterEffect">
                                  <p:stCondLst>
                                    <p:cond delay="0"/>
                                  </p:stCondLst>
                                  <p:childTnLst>
                                    <p:set>
                                      <p:cBhvr>
                                        <p:cTn id="38" dur="1" fill="hold">
                                          <p:stCondLst>
                                            <p:cond delay="0"/>
                                          </p:stCondLst>
                                        </p:cTn>
                                        <p:tgtEl>
                                          <p:spTgt spid="40975"/>
                                        </p:tgtEl>
                                        <p:attrNameLst>
                                          <p:attrName>style.visibility</p:attrName>
                                        </p:attrNameLst>
                                      </p:cBhvr>
                                      <p:to>
                                        <p:strVal val="visible"/>
                                      </p:to>
                                    </p:set>
                                    <p:animEffect transition="in" filter="fade">
                                      <p:cBhvr>
                                        <p:cTn id="39" dur="3000"/>
                                        <p:tgtEl>
                                          <p:spTgt spid="40975"/>
                                        </p:tgtEl>
                                      </p:cBhvr>
                                    </p:animEffect>
                                  </p:childTnLst>
                                </p:cTn>
                              </p:par>
                            </p:childTnLst>
                          </p:cTn>
                        </p:par>
                        <p:par>
                          <p:cTn id="40" fill="hold">
                            <p:stCondLst>
                              <p:cond delay="25000"/>
                            </p:stCondLst>
                            <p:childTnLst>
                              <p:par>
                                <p:cTn id="41" presetID="10" presetClass="entr" presetSubtype="0" fill="hold" grpId="0" nodeType="afterEffect">
                                  <p:stCondLst>
                                    <p:cond delay="0"/>
                                  </p:stCondLst>
                                  <p:childTnLst>
                                    <p:set>
                                      <p:cBhvr>
                                        <p:cTn id="42" dur="1" fill="hold">
                                          <p:stCondLst>
                                            <p:cond delay="0"/>
                                          </p:stCondLst>
                                        </p:cTn>
                                        <p:tgtEl>
                                          <p:spTgt spid="40976"/>
                                        </p:tgtEl>
                                        <p:attrNameLst>
                                          <p:attrName>style.visibility</p:attrName>
                                        </p:attrNameLst>
                                      </p:cBhvr>
                                      <p:to>
                                        <p:strVal val="visible"/>
                                      </p:to>
                                    </p:set>
                                    <p:animEffect transition="in" filter="fade">
                                      <p:cBhvr>
                                        <p:cTn id="43" dur="3000"/>
                                        <p:tgtEl>
                                          <p:spTgt spid="40976"/>
                                        </p:tgtEl>
                                      </p:cBhvr>
                                    </p:animEffect>
                                  </p:childTnLst>
                                </p:cTn>
                              </p:par>
                            </p:childTnLst>
                          </p:cTn>
                        </p:par>
                        <p:par>
                          <p:cTn id="44" fill="hold">
                            <p:stCondLst>
                              <p:cond delay="28000"/>
                            </p:stCondLst>
                            <p:childTnLst>
                              <p:par>
                                <p:cTn id="45" presetID="10"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3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p:bldP spid="40969" grpId="0"/>
      <p:bldP spid="40971" grpId="0"/>
      <p:bldP spid="40972" grpId="0"/>
      <p:bldP spid="40974" grpId="0"/>
      <p:bldP spid="4097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What IS Strategy?</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1475656" y="2253894"/>
            <a:ext cx="6048672" cy="646331"/>
          </a:xfrm>
          <a:prstGeom prst="rect">
            <a:avLst/>
          </a:prstGeom>
          <a:noFill/>
        </p:spPr>
        <p:txBody>
          <a:bodyPr wrap="square" rtlCol="0">
            <a:spAutoFit/>
          </a:bodyPr>
          <a:lstStyle/>
          <a:p>
            <a:pPr algn="ctr">
              <a:buClr>
                <a:schemeClr val="tx2"/>
              </a:buClr>
            </a:pPr>
            <a:r>
              <a:rPr lang="en-US" b="1" dirty="0" smtClean="0">
                <a:solidFill>
                  <a:schemeClr val="tx2"/>
                </a:solidFill>
              </a:rPr>
              <a:t>The Essence of WHY the Organization exists and HOW it THRIVES</a:t>
            </a:r>
            <a:endParaRPr lang="en-US" b="1" dirty="0">
              <a:solidFill>
                <a:schemeClr val="tx2"/>
              </a:solidFill>
            </a:endParaRPr>
          </a:p>
        </p:txBody>
      </p:sp>
      <p:sp>
        <p:nvSpPr>
          <p:cNvPr id="2" name="Slide Number Placeholder 1"/>
          <p:cNvSpPr>
            <a:spLocks noGrp="1"/>
          </p:cNvSpPr>
          <p:nvPr>
            <p:ph type="sldNum" sz="quarter" idx="12"/>
          </p:nvPr>
        </p:nvSpPr>
        <p:spPr/>
        <p:txBody>
          <a:bodyPr/>
          <a:lstStyle/>
          <a:p>
            <a:fld id="{89C9D035-6A94-4569-9779-E840D39ECC0D}" type="slidenum">
              <a:rPr lang="en-US" smtClean="0"/>
              <a:pPr/>
              <a:t>6</a:t>
            </a:fld>
            <a:endParaRPr lang="en-US"/>
          </a:p>
        </p:txBody>
      </p:sp>
    </p:spTree>
    <p:extLst>
      <p:ext uri="{BB962C8B-B14F-4D97-AF65-F5344CB8AC3E}">
        <p14:creationId xmlns:p14="http://schemas.microsoft.com/office/powerpoint/2010/main" val="242145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nancil Mail Cover 28 March 2003.jpg"/>
          <p:cNvPicPr>
            <a:picLocks noChangeAspect="1"/>
          </p:cNvPicPr>
          <p:nvPr/>
        </p:nvPicPr>
        <p:blipFill>
          <a:blip r:embed="rId3" cstate="print"/>
          <a:stretch>
            <a:fillRect/>
          </a:stretch>
        </p:blipFill>
        <p:spPr>
          <a:xfrm>
            <a:off x="1" y="1428736"/>
            <a:ext cx="4139952" cy="5096608"/>
          </a:xfrm>
          <a:prstGeom prst="rect">
            <a:avLst/>
          </a:prstGeom>
        </p:spPr>
      </p:pic>
      <p:sp>
        <p:nvSpPr>
          <p:cNvPr id="4" name="Rectangle 3"/>
          <p:cNvSpPr/>
          <p:nvPr/>
        </p:nvSpPr>
        <p:spPr>
          <a:xfrm>
            <a:off x="0" y="4429132"/>
            <a:ext cx="4139953"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cstate="print"/>
          <a:srcRect/>
          <a:stretch>
            <a:fillRect/>
          </a:stretch>
        </p:blipFill>
        <p:spPr bwMode="auto">
          <a:xfrm>
            <a:off x="4819651" y="1428736"/>
            <a:ext cx="3635897" cy="3883919"/>
          </a:xfrm>
          <a:prstGeom prst="rect">
            <a:avLst/>
          </a:prstGeom>
          <a:noFill/>
          <a:ln w="9525">
            <a:noFill/>
            <a:miter lim="800000"/>
            <a:headEnd/>
            <a:tailEnd/>
          </a:ln>
          <a:effectLst/>
        </p:spPr>
      </p:pic>
      <p:grpSp>
        <p:nvGrpSpPr>
          <p:cNvPr id="2" name="Group 10"/>
          <p:cNvGrpSpPr/>
          <p:nvPr/>
        </p:nvGrpSpPr>
        <p:grpSpPr>
          <a:xfrm>
            <a:off x="4139953" y="5286388"/>
            <a:ext cx="4357686" cy="1077218"/>
            <a:chOff x="4786314" y="5286388"/>
            <a:chExt cx="4357686" cy="1077218"/>
          </a:xfrm>
        </p:grpSpPr>
        <p:sp>
          <p:nvSpPr>
            <p:cNvPr id="5" name="TextBox 4"/>
            <p:cNvSpPr txBox="1"/>
            <p:nvPr/>
          </p:nvSpPr>
          <p:spPr>
            <a:xfrm>
              <a:off x="5286380" y="5286388"/>
              <a:ext cx="3857620" cy="1077218"/>
            </a:xfrm>
            <a:prstGeom prst="rect">
              <a:avLst/>
            </a:prstGeom>
            <a:noFill/>
          </p:spPr>
          <p:txBody>
            <a:bodyPr wrap="square" rtlCol="0">
              <a:spAutoFit/>
            </a:bodyPr>
            <a:lstStyle/>
            <a:p>
              <a:r>
                <a:rPr lang="en-US" sz="1600" b="1" dirty="0" smtClean="0">
                  <a:solidFill>
                    <a:srgbClr val="002060"/>
                  </a:solidFill>
                </a:rPr>
                <a:t>“</a:t>
              </a:r>
              <a:r>
                <a:rPr lang="en-US" sz="1600" b="1" i="1" dirty="0" smtClean="0">
                  <a:solidFill>
                    <a:srgbClr val="002060"/>
                  </a:solidFill>
                </a:rPr>
                <a:t>19 out of 20 </a:t>
              </a:r>
              <a:r>
                <a:rPr lang="en-US" sz="1600" b="1" i="1" dirty="0" err="1" smtClean="0">
                  <a:solidFill>
                    <a:srgbClr val="002060"/>
                  </a:solidFill>
                </a:rPr>
                <a:t>ERP</a:t>
              </a:r>
              <a:r>
                <a:rPr lang="en-US" sz="1600" b="1" i="1" dirty="0" smtClean="0">
                  <a:solidFill>
                    <a:srgbClr val="002060"/>
                  </a:solidFill>
                </a:rPr>
                <a:t> (integrated business information system) implementations do NOT deliver what was promised</a:t>
              </a:r>
              <a:r>
                <a:rPr lang="en-US" sz="1600" b="1" dirty="0" smtClean="0">
                  <a:solidFill>
                    <a:srgbClr val="002060"/>
                  </a:solidFill>
                </a:rPr>
                <a:t>”</a:t>
              </a:r>
              <a:endParaRPr lang="en-US" sz="1600" b="1" dirty="0">
                <a:solidFill>
                  <a:srgbClr val="002060"/>
                </a:solidFill>
              </a:endParaRPr>
            </a:p>
          </p:txBody>
        </p:sp>
        <p:cxnSp>
          <p:nvCxnSpPr>
            <p:cNvPr id="10" name="Straight Arrow Connector 9"/>
            <p:cNvCxnSpPr>
              <a:stCxn id="5" idx="1"/>
            </p:cNvCxnSpPr>
            <p:nvPr/>
          </p:nvCxnSpPr>
          <p:spPr>
            <a:xfrm rot="10800000">
              <a:off x="4786314" y="5786455"/>
              <a:ext cx="500066" cy="38543"/>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grpSp>
      <p:sp>
        <p:nvSpPr>
          <p:cNvPr id="12"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err="1" smtClean="0">
                <a:solidFill>
                  <a:schemeClr val="tx2"/>
                </a:solidFill>
              </a:rPr>
              <a:t>ERP</a:t>
            </a:r>
            <a:r>
              <a:rPr lang="en-ZA" sz="2400" b="1" dirty="0" smtClean="0">
                <a:solidFill>
                  <a:schemeClr val="tx2"/>
                </a:solidFill>
              </a:rPr>
              <a:t> an industry in crisis</a:t>
            </a:r>
            <a:endParaRPr lang="en-US" sz="2400" b="1" dirty="0">
              <a:solidFill>
                <a:schemeClr val="tx2"/>
              </a:solidFill>
            </a:endParaRPr>
          </a:p>
        </p:txBody>
      </p:sp>
      <p:sp>
        <p:nvSpPr>
          <p:cNvPr id="13" name="Rectangle 12"/>
          <p:cNvSpPr/>
          <p:nvPr/>
        </p:nvSpPr>
        <p:spPr>
          <a:xfrm>
            <a:off x="755576" y="6363606"/>
            <a:ext cx="3384376" cy="1617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par>
                          <p:cTn id="18" fill="hold">
                            <p:stCondLst>
                              <p:cond delay="4000"/>
                            </p:stCondLst>
                            <p:childTnLst>
                              <p:par>
                                <p:cTn id="19" presetID="10" presetClass="entr" presetSubtype="0" fill="hold" nodeType="after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3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214282" y="2071678"/>
            <a:ext cx="8643998" cy="2585323"/>
          </a:xfrm>
          <a:prstGeom prst="rect">
            <a:avLst/>
          </a:prstGeom>
          <a:noFill/>
        </p:spPr>
        <p:txBody>
          <a:bodyPr wrap="square" rtlCol="0">
            <a:spAutoFit/>
          </a:bodyPr>
          <a:lstStyle/>
          <a:p>
            <a:r>
              <a:rPr lang="en-US" b="1" dirty="0" smtClean="0">
                <a:solidFill>
                  <a:schemeClr val="tx2"/>
                </a:solidFill>
              </a:rPr>
              <a:t>"Attendees of Gartner's Business Intelligence Summit in London last month were not surprised to hear that most enterprises are still failing to use business intelligence (BI) strategically. Gartner's survey of over 1300 CIOs returned some unimpressive findings about the state of BI implementations: Gartner's vice: president of research summed up the situation nicely by saying:</a:t>
            </a:r>
          </a:p>
          <a:p>
            <a:endParaRPr lang="en-US" b="1" dirty="0" smtClean="0">
              <a:solidFill>
                <a:schemeClr val="tx2"/>
              </a:solidFill>
            </a:endParaRPr>
          </a:p>
          <a:p>
            <a:r>
              <a:rPr lang="en-US" b="1" dirty="0" smtClean="0">
                <a:solidFill>
                  <a:srgbClr val="150C8E"/>
                </a:solidFill>
              </a:rPr>
              <a:t>“</a:t>
            </a:r>
            <a:r>
              <a:rPr lang="en-US" b="1" i="1" u="sng" dirty="0" smtClean="0">
                <a:solidFill>
                  <a:srgbClr val="150C8E"/>
                </a:solidFill>
              </a:rPr>
              <a:t>Most </a:t>
            </a:r>
            <a:r>
              <a:rPr lang="en-US" b="1" i="1" u="sng" dirty="0" err="1" smtClean="0">
                <a:solidFill>
                  <a:srgbClr val="150C8E"/>
                </a:solidFill>
              </a:rPr>
              <a:t>organisations</a:t>
            </a:r>
            <a:r>
              <a:rPr lang="en-US" b="1" i="1" u="sng" dirty="0" smtClean="0">
                <a:solidFill>
                  <a:srgbClr val="150C8E"/>
                </a:solidFill>
              </a:rPr>
              <a:t> are not making better decisions than they did five years ago</a:t>
            </a:r>
            <a:r>
              <a:rPr lang="en-US" b="1" dirty="0" smtClean="0">
                <a:solidFill>
                  <a:srgbClr val="150C8E"/>
                </a:solidFill>
              </a:rPr>
              <a:t>”</a:t>
            </a:r>
            <a:endParaRPr lang="en-US" b="1" u="sng" dirty="0">
              <a:solidFill>
                <a:srgbClr val="150C8E"/>
              </a:solidFill>
            </a:endParaRPr>
          </a:p>
        </p:txBody>
      </p:sp>
      <p:sp>
        <p:nvSpPr>
          <p:cNvPr id="5"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An industry characterized by failure</a:t>
            </a:r>
            <a:endParaRPr lang="en-ZA" sz="2400" b="1" dirty="0">
              <a:solidFill>
                <a:schemeClr val="tx2"/>
              </a:solidFill>
              <a:latin typeface="Verdana" pitchFamily="34" charset="0"/>
            </a:endParaRPr>
          </a:p>
        </p:txBody>
      </p:sp>
      <p:sp>
        <p:nvSpPr>
          <p:cNvPr id="4" name="Rectangle 3"/>
          <p:cNvSpPr/>
          <p:nvPr/>
        </p:nvSpPr>
        <p:spPr>
          <a:xfrm>
            <a:off x="500034" y="5841373"/>
            <a:ext cx="4572000" cy="461665"/>
          </a:xfrm>
          <a:prstGeom prst="rect">
            <a:avLst/>
          </a:prstGeom>
        </p:spPr>
        <p:txBody>
          <a:bodyPr>
            <a:spAutoFit/>
          </a:bodyPr>
          <a:lstStyle/>
          <a:p>
            <a:r>
              <a:rPr lang="en-US" sz="1200" dirty="0" smtClean="0"/>
              <a:t>BUSINESS INTELLIGENCE</a:t>
            </a:r>
          </a:p>
          <a:p>
            <a:r>
              <a:rPr lang="en-US" sz="1200" dirty="0" smtClean="0"/>
              <a:t>Article published in Computer Business Review Africa.</a:t>
            </a:r>
            <a:endParaRPr lang="en-US" sz="1200" dirty="0"/>
          </a:p>
        </p:txBody>
      </p:sp>
      <p:sp>
        <p:nvSpPr>
          <p:cNvPr id="3" name="Slide Number Placeholder 2"/>
          <p:cNvSpPr>
            <a:spLocks noGrp="1"/>
          </p:cNvSpPr>
          <p:nvPr>
            <p:ph type="sldNum" sz="quarter" idx="12"/>
          </p:nvPr>
        </p:nvSpPr>
        <p:spPr/>
        <p:txBody>
          <a:bodyPr/>
          <a:lstStyle/>
          <a:p>
            <a:fld id="{89C9D035-6A94-4569-9779-E840D39ECC0D}" type="slidenum">
              <a:rPr lang="en-US" smtClean="0"/>
              <a:pPr/>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2000"/>
                                        <p:tgtEl>
                                          <p:spTgt spid="2">
                                            <p:txEl>
                                              <p:pRg st="2" end="2"/>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great opportunity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err="1" smtClean="0">
                <a:ln>
                  <a:noFill/>
                </a:ln>
                <a:solidFill>
                  <a:srgbClr val="002060"/>
                </a:solidFill>
                <a:effectLst/>
                <a:uLnTx/>
                <a:uFillTx/>
                <a:latin typeface="+mj-lt"/>
                <a:ea typeface="+mj-ea"/>
                <a:cs typeface="+mj-cs"/>
              </a:rPr>
              <a:t>ERP</a:t>
            </a:r>
            <a:r>
              <a:rPr kumimoji="0" lang="en-ZA" sz="2400" b="1" i="0" u="none" strike="noStrike" kern="1200" cap="none" spc="0" normalizeH="0" baseline="0" noProof="0" dirty="0" smtClean="0">
                <a:ln>
                  <a:noFill/>
                </a:ln>
                <a:solidFill>
                  <a:srgbClr val="002060"/>
                </a:solidFill>
                <a:effectLst/>
                <a:uLnTx/>
                <a:uFillTx/>
                <a:latin typeface="+mj-lt"/>
                <a:ea typeface="+mj-ea"/>
                <a:cs typeface="+mj-cs"/>
              </a:rPr>
              <a:t> can and should add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pic>
        <p:nvPicPr>
          <p:cNvPr id="5122" name="Picture 2"/>
          <p:cNvPicPr>
            <a:picLocks noChangeAspect="1" noChangeArrowheads="1"/>
          </p:cNvPicPr>
          <p:nvPr/>
        </p:nvPicPr>
        <p:blipFill>
          <a:blip r:embed="rId3" cstate="print"/>
          <a:srcRect/>
          <a:stretch>
            <a:fillRect/>
          </a:stretch>
        </p:blipFill>
        <p:spPr bwMode="auto">
          <a:xfrm>
            <a:off x="0" y="1428736"/>
            <a:ext cx="9103977" cy="5429264"/>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89C9D035-6A94-4569-9779-E840D39ECC0D}"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AR&amp;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AR&amp;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4826</TotalTime>
  <Words>1950</Words>
  <Application>Microsoft Office PowerPoint</Application>
  <PresentationFormat>On-screen Show (4:3)</PresentationFormat>
  <Paragraphs>519</Paragraphs>
  <Slides>44</Slides>
  <Notes>44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Office Theme</vt:lpstr>
      <vt:lpstr>Worksheet</vt:lpstr>
      <vt:lpstr>PowerPoint Presentation</vt:lpstr>
      <vt:lpstr>PowerPoint Presentation</vt:lpstr>
      <vt:lpstr>PowerPoint Presentation</vt:lpstr>
      <vt:lpstr>PowerPoint Presentation</vt:lpstr>
      <vt:lpstr>What is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an ERP?</vt:lpstr>
      <vt:lpstr>IBIS – what every company REALLY has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fundamental requirements for an ERP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Robertson</dc:creator>
  <cp:lastModifiedBy>Dr James Robertson UK</cp:lastModifiedBy>
  <cp:revision>357</cp:revision>
  <cp:lastPrinted>2012-12-07T10:50:41Z</cp:lastPrinted>
  <dcterms:created xsi:type="dcterms:W3CDTF">2009-05-01T08:13:25Z</dcterms:created>
  <dcterms:modified xsi:type="dcterms:W3CDTF">2014-08-18T21:37:30Z</dcterms:modified>
</cp:coreProperties>
</file>